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8"/>
  </p:notesMasterIdLst>
  <p:sldIdLst>
    <p:sldId id="277" r:id="rId5"/>
    <p:sldId id="285" r:id="rId6"/>
    <p:sldId id="286" r:id="rId7"/>
    <p:sldId id="288" r:id="rId8"/>
    <p:sldId id="289" r:id="rId9"/>
    <p:sldId id="313" r:id="rId10"/>
    <p:sldId id="314" r:id="rId11"/>
    <p:sldId id="309" r:id="rId12"/>
    <p:sldId id="311" r:id="rId13"/>
    <p:sldId id="307" r:id="rId14"/>
    <p:sldId id="310" r:id="rId15"/>
    <p:sldId id="312" r:id="rId16"/>
    <p:sldId id="429" r:id="rId17"/>
    <p:sldId id="282" r:id="rId18"/>
    <p:sldId id="315" r:id="rId19"/>
    <p:sldId id="437" r:id="rId20"/>
    <p:sldId id="316" r:id="rId21"/>
    <p:sldId id="317" r:id="rId22"/>
    <p:sldId id="430" r:id="rId23"/>
    <p:sldId id="431" r:id="rId24"/>
    <p:sldId id="318" r:id="rId25"/>
    <p:sldId id="291" r:id="rId26"/>
    <p:sldId id="298" r:id="rId27"/>
    <p:sldId id="297" r:id="rId28"/>
    <p:sldId id="299" r:id="rId29"/>
    <p:sldId id="300" r:id="rId30"/>
    <p:sldId id="301" r:id="rId31"/>
    <p:sldId id="319" r:id="rId32"/>
    <p:sldId id="419" r:id="rId33"/>
    <p:sldId id="418" r:id="rId34"/>
    <p:sldId id="321" r:id="rId35"/>
    <p:sldId id="322" r:id="rId36"/>
    <p:sldId id="323" r:id="rId37"/>
    <p:sldId id="325" r:id="rId38"/>
    <p:sldId id="413" r:id="rId39"/>
    <p:sldId id="414" r:id="rId40"/>
    <p:sldId id="411" r:id="rId41"/>
    <p:sldId id="415" r:id="rId42"/>
    <p:sldId id="416" r:id="rId43"/>
    <p:sldId id="412" r:id="rId44"/>
    <p:sldId id="326" r:id="rId45"/>
    <p:sldId id="302" r:id="rId46"/>
    <p:sldId id="303" r:id="rId47"/>
    <p:sldId id="405" r:id="rId48"/>
    <p:sldId id="406" r:id="rId49"/>
    <p:sldId id="408" r:id="rId50"/>
    <p:sldId id="409" r:id="rId51"/>
    <p:sldId id="410" r:id="rId52"/>
    <p:sldId id="304" r:id="rId53"/>
    <p:sldId id="403" r:id="rId54"/>
    <p:sldId id="417" r:id="rId55"/>
    <p:sldId id="421" r:id="rId56"/>
    <p:sldId id="422" r:id="rId57"/>
    <p:sldId id="420" r:id="rId58"/>
    <p:sldId id="438" r:id="rId59"/>
    <p:sldId id="404" r:id="rId60"/>
    <p:sldId id="435" r:id="rId61"/>
    <p:sldId id="400" r:id="rId62"/>
    <p:sldId id="439"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3" r:id="rId99"/>
    <p:sldId id="364" r:id="rId100"/>
    <p:sldId id="365" r:id="rId101"/>
    <p:sldId id="366" r:id="rId102"/>
    <p:sldId id="367" r:id="rId103"/>
    <p:sldId id="368" r:id="rId104"/>
    <p:sldId id="369" r:id="rId105"/>
    <p:sldId id="370" r:id="rId106"/>
    <p:sldId id="371" r:id="rId107"/>
    <p:sldId id="372" r:id="rId108"/>
    <p:sldId id="373" r:id="rId109"/>
    <p:sldId id="374" r:id="rId110"/>
    <p:sldId id="375" r:id="rId111"/>
    <p:sldId id="376" r:id="rId112"/>
    <p:sldId id="377" r:id="rId113"/>
    <p:sldId id="378" r:id="rId114"/>
    <p:sldId id="379" r:id="rId115"/>
    <p:sldId id="380" r:id="rId116"/>
    <p:sldId id="381" r:id="rId117"/>
    <p:sldId id="382" r:id="rId118"/>
    <p:sldId id="383" r:id="rId119"/>
    <p:sldId id="384" r:id="rId120"/>
    <p:sldId id="385" r:id="rId121"/>
    <p:sldId id="386" r:id="rId122"/>
    <p:sldId id="387" r:id="rId123"/>
    <p:sldId id="388" r:id="rId124"/>
    <p:sldId id="389" r:id="rId125"/>
    <p:sldId id="390" r:id="rId126"/>
    <p:sldId id="391" r:id="rId127"/>
    <p:sldId id="392" r:id="rId128"/>
    <p:sldId id="393" r:id="rId129"/>
    <p:sldId id="394" r:id="rId130"/>
    <p:sldId id="395" r:id="rId131"/>
    <p:sldId id="396" r:id="rId132"/>
    <p:sldId id="397" r:id="rId133"/>
    <p:sldId id="398" r:id="rId134"/>
    <p:sldId id="399" r:id="rId135"/>
    <p:sldId id="402" r:id="rId136"/>
    <p:sldId id="436" r:id="rId137"/>
    <p:sldId id="428" r:id="rId138"/>
    <p:sldId id="295" r:id="rId139"/>
    <p:sldId id="423" r:id="rId140"/>
    <p:sldId id="424" r:id="rId141"/>
    <p:sldId id="425" r:id="rId142"/>
    <p:sldId id="426" r:id="rId143"/>
    <p:sldId id="427" r:id="rId144"/>
    <p:sldId id="433" r:id="rId145"/>
    <p:sldId id="434" r:id="rId146"/>
    <p:sldId id="432"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C9483F"/>
    <a:srgbClr val="C500A0"/>
    <a:srgbClr val="C95D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8603" autoAdjust="0"/>
  </p:normalViewPr>
  <p:slideViewPr>
    <p:cSldViewPr snapToGrid="0" snapToObjects="1">
      <p:cViewPr varScale="1">
        <p:scale>
          <a:sx n="81" d="100"/>
          <a:sy n="81" d="100"/>
        </p:scale>
        <p:origin x="12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AB975-7E88-42DD-87F4-0E6E62E15C1E}" type="datetimeFigureOut">
              <a:rPr lang="en-US" smtClean="0"/>
              <a:t>7/27/19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13375-3E9E-4C48-8160-8D181272237C}" type="slidenum">
              <a:rPr lang="en-US" smtClean="0"/>
              <a:t>‹#›</a:t>
            </a:fld>
            <a:endParaRPr lang="en-US"/>
          </a:p>
        </p:txBody>
      </p:sp>
    </p:spTree>
    <p:extLst>
      <p:ext uri="{BB962C8B-B14F-4D97-AF65-F5344CB8AC3E}">
        <p14:creationId xmlns:p14="http://schemas.microsoft.com/office/powerpoint/2010/main" val="934436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penai.com/blog/musene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openai.com/blog/better-language-model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ErfnhcEV1O8"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C13375-3E9E-4C48-8160-8D181272237C}" type="slidenum">
              <a:rPr lang="en-US" smtClean="0"/>
              <a:t>1</a:t>
            </a:fld>
            <a:endParaRPr lang="en-US"/>
          </a:p>
        </p:txBody>
      </p:sp>
    </p:spTree>
    <p:extLst>
      <p:ext uri="{BB962C8B-B14F-4D97-AF65-F5344CB8AC3E}">
        <p14:creationId xmlns:p14="http://schemas.microsoft.com/office/powerpoint/2010/main" val="388085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1931D-FD34-443F-A59B-22EBB3C16EC0}" type="slidenum">
              <a:rPr lang="en-US" smtClean="0"/>
              <a:t>141</a:t>
            </a:fld>
            <a:endParaRPr lang="en-US"/>
          </a:p>
        </p:txBody>
      </p:sp>
    </p:spTree>
    <p:extLst>
      <p:ext uri="{BB962C8B-B14F-4D97-AF65-F5344CB8AC3E}">
        <p14:creationId xmlns:p14="http://schemas.microsoft.com/office/powerpoint/2010/main" val="416848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1931D-FD34-443F-A59B-22EBB3C16EC0}" type="slidenum">
              <a:rPr lang="en-US" smtClean="0"/>
              <a:t>142</a:t>
            </a:fld>
            <a:endParaRPr lang="en-US"/>
          </a:p>
        </p:txBody>
      </p:sp>
    </p:spTree>
    <p:extLst>
      <p:ext uri="{BB962C8B-B14F-4D97-AF65-F5344CB8AC3E}">
        <p14:creationId xmlns:p14="http://schemas.microsoft.com/office/powerpoint/2010/main" val="207320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https://openai.com/blog/musenet/</a:t>
            </a:r>
            <a:endParaRPr lang="en-US" dirty="0"/>
          </a:p>
          <a:p>
            <a:r>
              <a:rPr lang="en-US" dirty="0">
                <a:hlinkClick r:id="rId4"/>
              </a:rPr>
              <a:t>https://openai.com/blog/better-language-models/</a:t>
            </a:r>
            <a:endParaRPr lang="en-US" dirty="0"/>
          </a:p>
          <a:p>
            <a:endParaRPr lang="en-US" dirty="0"/>
          </a:p>
        </p:txBody>
      </p:sp>
      <p:sp>
        <p:nvSpPr>
          <p:cNvPr id="4" name="Slide Number Placeholder 3"/>
          <p:cNvSpPr>
            <a:spLocks noGrp="1"/>
          </p:cNvSpPr>
          <p:nvPr>
            <p:ph type="sldNum" sz="quarter" idx="5"/>
          </p:nvPr>
        </p:nvSpPr>
        <p:spPr/>
        <p:txBody>
          <a:bodyPr/>
          <a:lstStyle/>
          <a:p>
            <a:fld id="{0FC13375-3E9E-4C48-8160-8D181272237C}" type="slidenum">
              <a:rPr lang="en-US" smtClean="0"/>
              <a:t>13</a:t>
            </a:fld>
            <a:endParaRPr lang="en-US"/>
          </a:p>
        </p:txBody>
      </p:sp>
    </p:spTree>
    <p:extLst>
      <p:ext uri="{BB962C8B-B14F-4D97-AF65-F5344CB8AC3E}">
        <p14:creationId xmlns:p14="http://schemas.microsoft.com/office/powerpoint/2010/main" val="377301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https://distill.pub/2017/momentum/</a:t>
            </a:r>
            <a:endParaRPr lang="en-US" dirty="0"/>
          </a:p>
        </p:txBody>
      </p:sp>
      <p:sp>
        <p:nvSpPr>
          <p:cNvPr id="4" name="Slide Number Placeholder 3"/>
          <p:cNvSpPr>
            <a:spLocks noGrp="1"/>
          </p:cNvSpPr>
          <p:nvPr>
            <p:ph type="sldNum" sz="quarter" idx="10"/>
          </p:nvPr>
        </p:nvSpPr>
        <p:spPr/>
        <p:txBody>
          <a:bodyPr/>
          <a:lstStyle/>
          <a:p>
            <a:fld id="{0FC13375-3E9E-4C48-8160-8D181272237C}" type="slidenum">
              <a:rPr lang="en-US" smtClean="0"/>
              <a:t>37</a:t>
            </a:fld>
            <a:endParaRPr lang="en-US"/>
          </a:p>
        </p:txBody>
      </p:sp>
    </p:spTree>
    <p:extLst>
      <p:ext uri="{BB962C8B-B14F-4D97-AF65-F5344CB8AC3E}">
        <p14:creationId xmlns:p14="http://schemas.microsoft.com/office/powerpoint/2010/main" val="318826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https://playground.tensorflow.org/</a:t>
            </a:r>
            <a:endParaRPr lang="en-US" dirty="0"/>
          </a:p>
        </p:txBody>
      </p:sp>
      <p:sp>
        <p:nvSpPr>
          <p:cNvPr id="4" name="Slide Number Placeholder 3"/>
          <p:cNvSpPr>
            <a:spLocks noGrp="1"/>
          </p:cNvSpPr>
          <p:nvPr>
            <p:ph type="sldNum" sz="quarter" idx="10"/>
          </p:nvPr>
        </p:nvSpPr>
        <p:spPr/>
        <p:txBody>
          <a:bodyPr/>
          <a:lstStyle/>
          <a:p>
            <a:fld id="{0FC13375-3E9E-4C48-8160-8D181272237C}" type="slidenum">
              <a:rPr lang="en-US" smtClean="0"/>
              <a:t>47</a:t>
            </a:fld>
            <a:endParaRPr lang="en-US"/>
          </a:p>
        </p:txBody>
      </p:sp>
    </p:spTree>
    <p:extLst>
      <p:ext uri="{BB962C8B-B14F-4D97-AF65-F5344CB8AC3E}">
        <p14:creationId xmlns:p14="http://schemas.microsoft.com/office/powerpoint/2010/main" val="1035462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https://www.youtube.com/watch?v=ErfnhcEV1O8</a:t>
            </a:r>
            <a:endParaRPr lang="en-US" dirty="0"/>
          </a:p>
        </p:txBody>
      </p:sp>
      <p:sp>
        <p:nvSpPr>
          <p:cNvPr id="4" name="Slide Number Placeholder 3"/>
          <p:cNvSpPr>
            <a:spLocks noGrp="1"/>
          </p:cNvSpPr>
          <p:nvPr>
            <p:ph type="sldNum" sz="quarter" idx="10"/>
          </p:nvPr>
        </p:nvSpPr>
        <p:spPr/>
        <p:txBody>
          <a:bodyPr/>
          <a:lstStyle/>
          <a:p>
            <a:fld id="{0FC13375-3E9E-4C48-8160-8D181272237C}" type="slidenum">
              <a:rPr lang="en-US" smtClean="0"/>
              <a:t>51</a:t>
            </a:fld>
            <a:endParaRPr lang="en-US"/>
          </a:p>
        </p:txBody>
      </p:sp>
    </p:spTree>
    <p:extLst>
      <p:ext uri="{BB962C8B-B14F-4D97-AF65-F5344CB8AC3E}">
        <p14:creationId xmlns:p14="http://schemas.microsoft.com/office/powerpoint/2010/main" val="3590798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be effective, machine learning has a significant requirement: data. Lots of data. We can expect a child to understand what a cat is and identify other cats after just a few encounters or by being shown a few examples of cats, but ML algorithms require many, many more examples. Unlike humans, these algorithms can't easily develop inferences on their own. For example, machine learning algorithms interpret a picture of a cat against a grassy background differently than a cat shown in front of a fireplace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algorithms also need a lot of data to separate the relevant "features" of the cat from the background noise. It is the same for other noise such as lighting and weather. The algorithms also need to identify meaningful features that distinguish the cat itself. Variations that humans do not need extra data to understand -- such as a cat's color or size -- are difficult for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Two common problems caused by poor data curation are overfitting and bias. Overfitting is the result of a training data set that does not adequately represent the actual variance of production data; it therefore produces output that can only deal with a portion of the entire data stream.</a:t>
            </a:r>
          </a:p>
          <a:p>
            <a:r>
              <a:rPr lang="en-US" sz="1200" b="0" i="0" kern="1200" dirty="0">
                <a:solidFill>
                  <a:schemeClr val="tx1"/>
                </a:solidFill>
                <a:effectLst/>
                <a:latin typeface="+mn-lt"/>
                <a:ea typeface="+mn-ea"/>
                <a:cs typeface="+mn-cs"/>
              </a:rPr>
              <a:t>Bias is a deeper problem that relates to the same root cause as overfitting but is harder to identify and understand. Biased data sets are not representative, have skewed distribution, or do not contain the correct data in the first place. This biased training data results in biased output that makes incorrect conclusions that may be difficult to identify as incorrect. Although there is significant optimism about machine learning applications, data quality problems should be a major concern</a:t>
            </a:r>
          </a:p>
          <a:p>
            <a:endParaRPr lang="en-US" dirty="0"/>
          </a:p>
        </p:txBody>
      </p:sp>
      <p:sp>
        <p:nvSpPr>
          <p:cNvPr id="4" name="Slide Number Placeholder 3"/>
          <p:cNvSpPr>
            <a:spLocks noGrp="1"/>
          </p:cNvSpPr>
          <p:nvPr>
            <p:ph type="sldNum" sz="quarter" idx="5"/>
          </p:nvPr>
        </p:nvSpPr>
        <p:spPr/>
        <p:txBody>
          <a:bodyPr/>
          <a:lstStyle/>
          <a:p>
            <a:fld id="{AB91931D-FD34-443F-A59B-22EBB3C16EC0}" type="slidenum">
              <a:rPr lang="en-US" smtClean="0"/>
              <a:t>134</a:t>
            </a:fld>
            <a:endParaRPr lang="en-US"/>
          </a:p>
        </p:txBody>
      </p:sp>
    </p:spTree>
    <p:extLst>
      <p:ext uri="{BB962C8B-B14F-4D97-AF65-F5344CB8AC3E}">
        <p14:creationId xmlns:p14="http://schemas.microsoft.com/office/powerpoint/2010/main" val="341278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Just give an overview over how this thing works</a:t>
            </a:r>
          </a:p>
          <a:p>
            <a:pPr marL="228600" indent="-228600">
              <a:buAutoNum type="arabicPeriod"/>
            </a:pPr>
            <a:r>
              <a:rPr lang="en-US" dirty="0"/>
              <a:t>U can say there are other ways of doing this like containerization</a:t>
            </a:r>
          </a:p>
        </p:txBody>
      </p:sp>
      <p:sp>
        <p:nvSpPr>
          <p:cNvPr id="4" name="Slide Number Placeholder 3"/>
          <p:cNvSpPr>
            <a:spLocks noGrp="1"/>
          </p:cNvSpPr>
          <p:nvPr>
            <p:ph type="sldNum" sz="quarter" idx="5"/>
          </p:nvPr>
        </p:nvSpPr>
        <p:spPr/>
        <p:txBody>
          <a:bodyPr/>
          <a:lstStyle/>
          <a:p>
            <a:fld id="{E246E9F0-1102-465F-9FDB-BB1CAC22350C}" type="slidenum">
              <a:rPr lang="en-US" smtClean="0"/>
              <a:t>137</a:t>
            </a:fld>
            <a:endParaRPr lang="en-US"/>
          </a:p>
        </p:txBody>
      </p:sp>
    </p:spTree>
    <p:extLst>
      <p:ext uri="{BB962C8B-B14F-4D97-AF65-F5344CB8AC3E}">
        <p14:creationId xmlns:p14="http://schemas.microsoft.com/office/powerpoint/2010/main" val="1921139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1. Process Automation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Intelligent process automation (IPA) combines artificial intelligence and automation. From automating manual data entry, to more complex use cases like automating insurance risk assessments. ML is suited for any scenario where human decision is used, but within set constraints, boundaries or patterns. Thanks to cognitive technology like natural language processing, machine vision and deep learning, machines can augment traditional rule-based automation and overtime learn to do them better as it adapts to change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Sales Optimization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Sales typically generates a lot of unstructured data that can ideally be used to train machine learning algorithms</a:t>
            </a:r>
          </a:p>
          <a:p>
            <a:r>
              <a:rPr lang="en-US" sz="1200" b="0" i="0" kern="1200" dirty="0">
                <a:solidFill>
                  <a:schemeClr val="tx1"/>
                </a:solidFill>
                <a:effectLst/>
                <a:latin typeface="+mn-lt"/>
                <a:ea typeface="+mn-ea"/>
                <a:cs typeface="+mn-cs"/>
              </a:rPr>
              <a:t>Used for customer sentiment analysis, sales forecasting analysis, and customer churn predictions. With these solutions, sales managers are alerted in advance to specific deals or customers that are risk.</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3. Customer Service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Due to the high volume of customer interactions, the massive amounts of data captured and analyzed, it is the ideal teaching material required to fine tune ML algorithms. Artificial intelligence agents are now capable of recognizing a customer query and suggesting the appropriate article for a swift resolution. Thus freeing up human agents to focus on more complex issues, subsequently improving the efficiency and speed of decisions.</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 Security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Machine learning can help enterprises improve their threat analysis and how they respond to attacks and security incidents.</a:t>
            </a:r>
          </a:p>
          <a:p>
            <a:r>
              <a:rPr lang="en-US" sz="1200" b="0" i="0" kern="1200" dirty="0">
                <a:solidFill>
                  <a:schemeClr val="tx1"/>
                </a:solidFill>
                <a:effectLst/>
                <a:latin typeface="+mn-lt"/>
                <a:ea typeface="+mn-ea"/>
                <a:cs typeface="+mn-cs"/>
              </a:rPr>
              <a:t>Predictive analytics enables the early detection of infections and threats, while behavioral analytics ensures that any anomalies within the system does not go unnoticed</a:t>
            </a:r>
            <a:endParaRPr lang="en-US" dirty="0"/>
          </a:p>
        </p:txBody>
      </p:sp>
      <p:sp>
        <p:nvSpPr>
          <p:cNvPr id="4" name="Slide Number Placeholder 3"/>
          <p:cNvSpPr>
            <a:spLocks noGrp="1"/>
          </p:cNvSpPr>
          <p:nvPr>
            <p:ph type="sldNum" sz="quarter" idx="5"/>
          </p:nvPr>
        </p:nvSpPr>
        <p:spPr/>
        <p:txBody>
          <a:bodyPr/>
          <a:lstStyle/>
          <a:p>
            <a:fld id="{AB91931D-FD34-443F-A59B-22EBB3C16EC0}" type="slidenum">
              <a:rPr lang="en-US" smtClean="0"/>
              <a:t>139</a:t>
            </a:fld>
            <a:endParaRPr lang="en-US"/>
          </a:p>
        </p:txBody>
      </p:sp>
    </p:spTree>
    <p:extLst>
      <p:ext uri="{BB962C8B-B14F-4D97-AF65-F5344CB8AC3E}">
        <p14:creationId xmlns:p14="http://schemas.microsoft.com/office/powerpoint/2010/main" val="198270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either click the video or the link</a:t>
            </a:r>
          </a:p>
        </p:txBody>
      </p:sp>
      <p:sp>
        <p:nvSpPr>
          <p:cNvPr id="4" name="Slide Number Placeholder 3"/>
          <p:cNvSpPr>
            <a:spLocks noGrp="1"/>
          </p:cNvSpPr>
          <p:nvPr>
            <p:ph type="sldNum" sz="quarter" idx="5"/>
          </p:nvPr>
        </p:nvSpPr>
        <p:spPr/>
        <p:txBody>
          <a:bodyPr/>
          <a:lstStyle/>
          <a:p>
            <a:fld id="{AB91931D-FD34-443F-A59B-22EBB3C16EC0}" type="slidenum">
              <a:rPr lang="en-US" smtClean="0"/>
              <a:t>140</a:t>
            </a:fld>
            <a:endParaRPr lang="en-US"/>
          </a:p>
        </p:txBody>
      </p:sp>
    </p:spTree>
    <p:extLst>
      <p:ext uri="{BB962C8B-B14F-4D97-AF65-F5344CB8AC3E}">
        <p14:creationId xmlns:p14="http://schemas.microsoft.com/office/powerpoint/2010/main" val="236337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CEF7-809E-1F48-8D48-DE7A5E467C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9E7D49F-C29D-2149-A852-7AD258FE93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448F612-4AE5-144C-B0FB-4F3A0AD1AD00}"/>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30FC8B8E-E4CE-8341-9D36-91433074E4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1E8E87-5E6B-374E-98C3-8C2F459E92D3}"/>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419867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E17A-6DD6-DF44-B73B-CDC824EF2CB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A8AD40D-7E42-114E-8B76-90784F64A3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AC3E986-6646-AC4B-86CC-6051C105D372}"/>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17FA78DD-8E17-964B-8448-FF075B348FC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B44EFA8-FFBB-5442-9D7C-F34361F48703}"/>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341025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8896DA-319A-834A-A42E-E3E66F27D8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23A4377-EC4C-B049-A7E7-603FB3BE20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C4D8695-58F2-E640-B07A-1DA325178A49}"/>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1D8861C5-8D48-A34D-9499-7FE15426CA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8F4A42-A4D4-5C43-B24A-B3D40BFAB2A0}"/>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118749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6575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7610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F0386-841E-1747-BB63-488964C31C4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12BE707-298B-7847-9F59-766427A3D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B54A6B1-EC55-3742-932A-D93A4ABB5BC2}"/>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4656479F-667A-3341-8DFB-BC2C6D1475C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214071-3D99-D74D-A933-A311445D7080}"/>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2903687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13FB-F049-4340-9CBF-D651056BA2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326E54E-A99A-8B40-A3BE-67B485B9EC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A24CF7-176A-9240-8E3A-DCBFA1EED770}"/>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6FDAC6B9-93F9-0C40-AE14-616984E084F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DC6763-B95C-3641-9A00-E695EEE36DDF}"/>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401051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A84A-8B6F-A147-BEF8-ACFE8148D3E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B65215A-5478-B444-A8F1-ADE20E9AB6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06269AE-936A-EE45-85D5-3E9F223F5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58AB2F9-C93C-8C47-A706-3F9D0AECC233}"/>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6" name="Footer Placeholder 5">
            <a:extLst>
              <a:ext uri="{FF2B5EF4-FFF2-40B4-BE49-F238E27FC236}">
                <a16:creationId xmlns:a16="http://schemas.microsoft.com/office/drawing/2014/main" id="{9ED1C27F-04B2-E246-9E2C-0804C6DB766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88178F3-9BD3-EB4B-900E-F98EC796B551}"/>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1898550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AE25-3ED0-F74F-9790-A135BABEBA7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6D4193E-A626-244E-A551-2B492943F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098A68-2AAA-4046-9A5E-8CA9075859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DBDDAF5-9F36-AB48-BFDB-79457776B5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8073E3-41CC-2542-8B75-A6CEB8392F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37C6D9D-7F9E-A34D-A5AE-C999E211F21C}"/>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8" name="Footer Placeholder 7">
            <a:extLst>
              <a:ext uri="{FF2B5EF4-FFF2-40B4-BE49-F238E27FC236}">
                <a16:creationId xmlns:a16="http://schemas.microsoft.com/office/drawing/2014/main" id="{A01F6F1F-2468-F942-98FD-5CB1CA646774}"/>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26ED065-BB78-AD44-AE8F-93177F412943}"/>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561120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0EDF-9DC2-A94E-8B65-81A5C91118C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7BB7929-82E8-6841-80DE-A3CDAC82315C}"/>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4" name="Footer Placeholder 3">
            <a:extLst>
              <a:ext uri="{FF2B5EF4-FFF2-40B4-BE49-F238E27FC236}">
                <a16:creationId xmlns:a16="http://schemas.microsoft.com/office/drawing/2014/main" id="{697B1C57-80C3-1A4B-9BD5-E75EB87934C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0E68C7C-BF03-964F-BE97-FFA765437BF9}"/>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2358198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68E8CB-3948-2C45-883F-3FFA210056A5}"/>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3" name="Footer Placeholder 2">
            <a:extLst>
              <a:ext uri="{FF2B5EF4-FFF2-40B4-BE49-F238E27FC236}">
                <a16:creationId xmlns:a16="http://schemas.microsoft.com/office/drawing/2014/main" id="{2E16F4AE-55ED-2044-B5A4-7A89882A375F}"/>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83F4E5B-BE47-8E45-BC97-964B39FF896B}"/>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2136408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181E-DC0D-3F48-8696-F3CC305E4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DE73689-E833-0248-B2C3-FC221ECB32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B95ADF2-FF3E-734C-88AC-DAF4F9045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2C7D6A-E3D5-984D-9D8F-06B918E30B84}"/>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6" name="Footer Placeholder 5">
            <a:extLst>
              <a:ext uri="{FF2B5EF4-FFF2-40B4-BE49-F238E27FC236}">
                <a16:creationId xmlns:a16="http://schemas.microsoft.com/office/drawing/2014/main" id="{760A4CB7-C730-3C4A-8EB9-F2EC8382907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E3FCD9E-0C9A-6148-9257-C3B4053632D7}"/>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122069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218F-A2E2-C14C-81EC-1C9A68CE0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543713B-FE90-B94F-B7D7-FF066E8A15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881F491-A386-D64E-B2D6-07AFB18FB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36555D-536F-C143-AAC0-8264CBE44A19}"/>
              </a:ext>
            </a:extLst>
          </p:cNvPr>
          <p:cNvSpPr>
            <a:spLocks noGrp="1"/>
          </p:cNvSpPr>
          <p:nvPr>
            <p:ph type="dt" sz="half" idx="10"/>
          </p:nvPr>
        </p:nvSpPr>
        <p:spPr/>
        <p:txBody>
          <a:bodyPr/>
          <a:lstStyle/>
          <a:p>
            <a:fld id="{FD422E8A-2691-4348-92E7-025D26F502DC}" type="datetimeFigureOut">
              <a:rPr lang="en-AU" smtClean="0"/>
              <a:t>27/7/19</a:t>
            </a:fld>
            <a:endParaRPr lang="en-AU"/>
          </a:p>
        </p:txBody>
      </p:sp>
      <p:sp>
        <p:nvSpPr>
          <p:cNvPr id="6" name="Footer Placeholder 5">
            <a:extLst>
              <a:ext uri="{FF2B5EF4-FFF2-40B4-BE49-F238E27FC236}">
                <a16:creationId xmlns:a16="http://schemas.microsoft.com/office/drawing/2014/main" id="{B97E737C-F058-584D-8036-31C28A979FE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A3698B8-3176-AB4E-9ED5-13999C4FA221}"/>
              </a:ext>
            </a:extLst>
          </p:cNvPr>
          <p:cNvSpPr>
            <a:spLocks noGrp="1"/>
          </p:cNvSpPr>
          <p:nvPr>
            <p:ph type="sldNum" sz="quarter" idx="12"/>
          </p:nvPr>
        </p:nvSpPr>
        <p:spPr/>
        <p:txBody>
          <a:bodyPr/>
          <a:lstStyle/>
          <a:p>
            <a:fld id="{1968366D-7193-CA49-BB56-BD9F6CEB1465}" type="slidenum">
              <a:rPr lang="en-AU" smtClean="0"/>
              <a:t>‹#›</a:t>
            </a:fld>
            <a:endParaRPr lang="en-AU"/>
          </a:p>
        </p:txBody>
      </p:sp>
    </p:spTree>
    <p:extLst>
      <p:ext uri="{BB962C8B-B14F-4D97-AF65-F5344CB8AC3E}">
        <p14:creationId xmlns:p14="http://schemas.microsoft.com/office/powerpoint/2010/main" val="524494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287B08-8DE3-5246-A181-15E68F01B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6828C-63F1-194B-924B-CD32C26BD6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8F1D7A3-EF50-D14B-A9DD-EF548B4F4C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422E8A-2691-4348-92E7-025D26F502DC}" type="datetimeFigureOut">
              <a:rPr lang="en-AU" smtClean="0"/>
              <a:t>27/7/19</a:t>
            </a:fld>
            <a:endParaRPr lang="en-AU"/>
          </a:p>
        </p:txBody>
      </p:sp>
      <p:sp>
        <p:nvSpPr>
          <p:cNvPr id="5" name="Footer Placeholder 4">
            <a:extLst>
              <a:ext uri="{FF2B5EF4-FFF2-40B4-BE49-F238E27FC236}">
                <a16:creationId xmlns:a16="http://schemas.microsoft.com/office/drawing/2014/main" id="{42FD829A-0DF2-0644-B27F-9BBE74F65E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E3803A5A-9538-8740-ABCE-D098A28D43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8366D-7193-CA49-BB56-BD9F6CEB1465}" type="slidenum">
              <a:rPr lang="en-AU" smtClean="0"/>
              <a:t>‹#›</a:t>
            </a:fld>
            <a:endParaRPr lang="en-AU"/>
          </a:p>
        </p:txBody>
      </p:sp>
    </p:spTree>
    <p:extLst>
      <p:ext uri="{BB962C8B-B14F-4D97-AF65-F5344CB8AC3E}">
        <p14:creationId xmlns:p14="http://schemas.microsoft.com/office/powerpoint/2010/main" val="1379889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3.em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4.em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5.emf"/><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7.emf"/><Relationship Id="rId2" Type="http://schemas.openxmlformats.org/officeDocument/2006/relationships/image" Target="../media/image95.emf"/><Relationship Id="rId1" Type="http://schemas.openxmlformats.org/officeDocument/2006/relationships/slideLayout" Target="../slideLayouts/slideLayout12.xml"/><Relationship Id="rId6" Type="http://schemas.openxmlformats.org/officeDocument/2006/relationships/image" Target="../media/image96.emf"/><Relationship Id="rId5" Type="http://schemas.openxmlformats.org/officeDocument/2006/relationships/image" Target="../media/image89.emf"/><Relationship Id="rId4" Type="http://schemas.openxmlformats.org/officeDocument/2006/relationships/image" Target="../media/image87.emf"/></Relationships>
</file>

<file path=ppt/slides/_rels/slide104.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7.emf"/><Relationship Id="rId2" Type="http://schemas.openxmlformats.org/officeDocument/2006/relationships/image" Target="../media/image95.emf"/><Relationship Id="rId1" Type="http://schemas.openxmlformats.org/officeDocument/2006/relationships/slideLayout" Target="../slideLayouts/slideLayout12.xml"/><Relationship Id="rId6" Type="http://schemas.openxmlformats.org/officeDocument/2006/relationships/image" Target="../media/image96.emf"/><Relationship Id="rId5" Type="http://schemas.openxmlformats.org/officeDocument/2006/relationships/image" Target="../media/image89.emf"/><Relationship Id="rId4" Type="http://schemas.openxmlformats.org/officeDocument/2006/relationships/image" Target="../media/image87.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87.emf"/><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9.emf"/><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100.emf"/><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101.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emf"/><Relationship Id="rId7" Type="http://schemas.openxmlformats.org/officeDocument/2006/relationships/image" Target="../media/image89.emf"/><Relationship Id="rId2" Type="http://schemas.openxmlformats.org/officeDocument/2006/relationships/image" Target="../media/image101.emf"/><Relationship Id="rId1" Type="http://schemas.openxmlformats.org/officeDocument/2006/relationships/slideLayout" Target="../slideLayouts/slideLayout12.xml"/><Relationship Id="rId6" Type="http://schemas.openxmlformats.org/officeDocument/2006/relationships/image" Target="../media/image87.emf"/><Relationship Id="rId5" Type="http://schemas.openxmlformats.org/officeDocument/2006/relationships/image" Target="../media/image88.emf"/><Relationship Id="rId4" Type="http://schemas.openxmlformats.org/officeDocument/2006/relationships/image" Target="../media/image103.emf"/></Relationships>
</file>

<file path=ppt/slides/_rels/slide111.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66.emf"/><Relationship Id="rId1" Type="http://schemas.openxmlformats.org/officeDocument/2006/relationships/slideLayout" Target="../slideLayouts/slideLayout12.xml"/><Relationship Id="rId5" Type="http://schemas.openxmlformats.org/officeDocument/2006/relationships/image" Target="../media/image97.emf"/><Relationship Id="rId4" Type="http://schemas.openxmlformats.org/officeDocument/2006/relationships/image" Target="../media/image96.emf"/></Relationships>
</file>

<file path=ppt/slides/_rels/slide11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66.emf"/><Relationship Id="rId1" Type="http://schemas.openxmlformats.org/officeDocument/2006/relationships/slideLayout" Target="../slideLayouts/slideLayout12.xml"/><Relationship Id="rId5" Type="http://schemas.openxmlformats.org/officeDocument/2006/relationships/image" Target="../media/image106.emf"/><Relationship Id="rId4" Type="http://schemas.openxmlformats.org/officeDocument/2006/relationships/image" Target="../media/image105.emf"/></Relationships>
</file>

<file path=ppt/slides/_rels/slide11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12.xml"/><Relationship Id="rId5" Type="http://schemas.openxmlformats.org/officeDocument/2006/relationships/image" Target="../media/image107.emf"/><Relationship Id="rId4" Type="http://schemas.openxmlformats.org/officeDocument/2006/relationships/image" Target="../media/image106.emf"/></Relationships>
</file>

<file path=ppt/slides/_rels/slide114.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10.emf"/><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11.emf"/><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12.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13.emf"/><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hyperlink" Target="https://www.linkedin.com/in/brohrer" TargetMode="External"/><Relationship Id="rId2" Type="http://schemas.openxmlformats.org/officeDocument/2006/relationships/hyperlink" Target="mailto:brohrer@microsoft.com" TargetMode="External"/><Relationship Id="rId1" Type="http://schemas.openxmlformats.org/officeDocument/2006/relationships/slideLayout" Target="../slideLayouts/slideLayout13.xml"/><Relationship Id="rId5" Type="http://schemas.openxmlformats.org/officeDocument/2006/relationships/image" Target="../media/image54.jpg"/><Relationship Id="rId4" Type="http://schemas.openxmlformats.org/officeDocument/2006/relationships/hyperlink" Target="https://twitter.com/_brohrer_"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1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1.gif"/></Relationships>
</file>

<file path=ppt/slides/_rels/slide140.xml.rels><?xml version="1.0" encoding="UTF-8" standalone="yes"?>
<Relationships xmlns="http://schemas.openxmlformats.org/package/2006/relationships"><Relationship Id="rId3" Type="http://schemas.openxmlformats.org/officeDocument/2006/relationships/hyperlink" Target="https://www.facebook.com/datacomcommunity/videos/1015563031503084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1.xml.rels><?xml version="1.0" encoding="UTF-8" standalone="yes"?>
<Relationships xmlns="http://schemas.openxmlformats.org/package/2006/relationships"><Relationship Id="rId8" Type="http://schemas.openxmlformats.org/officeDocument/2006/relationships/hyperlink" Target="http://cs231n.stanford.edu/" TargetMode="External"/><Relationship Id="rId3" Type="http://schemas.openxmlformats.org/officeDocument/2006/relationships/hyperlink" Target="http://3b1b.co/neural-networks" TargetMode="External"/><Relationship Id="rId7" Type="http://schemas.openxmlformats.org/officeDocument/2006/relationships/hyperlink" Target="deeplearning.a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fast.ai" TargetMode="External"/><Relationship Id="rId5" Type="http://schemas.openxmlformats.org/officeDocument/2006/relationships/hyperlink" Target="https://www.youtube.com/watch?v=JB8T_zN7ZC0" TargetMode="External"/><Relationship Id="rId4" Type="http://schemas.openxmlformats.org/officeDocument/2006/relationships/hyperlink" Target="https://www.youtube.com/playlist?list=PLZbbT5o_s2xq7LwI2y8_QtvuXZedL6tQU" TargetMode="External"/><Relationship Id="rId9" Type="http://schemas.openxmlformats.org/officeDocument/2006/relationships/hyperlink" Target="https://www.tensorflow.org/beta/tutorials/images/transfer_learning"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azure.microsoft.com/en-us/resources/videos/ignite-2018-machine-learning-using-python-in-azure-function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zure.microsoft.com/en-au/resources/samples/functions-python-tensorflow-tutorial/"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notebooks.azure.com/rivindu/projects/msa-phase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png"/><Relationship Id="rId7" Type="http://schemas.openxmlformats.org/officeDocument/2006/relationships/image" Target="../media/image3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80.png"/><Relationship Id="rId4" Type="http://schemas.openxmlformats.org/officeDocument/2006/relationships/image" Target="../media/image370.png"/></Relationships>
</file>

<file path=ppt/slides/_rels/slide4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png"/><Relationship Id="rId7" Type="http://schemas.openxmlformats.org/officeDocument/2006/relationships/image" Target="../media/image3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0.png"/><Relationship Id="rId2" Type="http://schemas.openxmlformats.org/officeDocument/2006/relationships/image" Target="../media/image1.png"/><Relationship Id="rId1" Type="http://schemas.openxmlformats.org/officeDocument/2006/relationships/slideLayout" Target="../slideLayouts/slideLayout1.xml"/><Relationship Id="rId9" Type="http://schemas.openxmlformats.org/officeDocument/2006/relationships/image" Target="../media/image36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youtube.com/watch?v=ErfnhcEV1O8"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9.tiff"/></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3.tiff"/><Relationship Id="rId4" Type="http://schemas.openxmlformats.org/officeDocument/2006/relationships/image" Target="../media/image52.tiff"/></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2.gif"/></Relationships>
</file>

<file path=ppt/slides/_rels/slide59.xml.rels><?xml version="1.0" encoding="UTF-8" standalone="yes"?>
<Relationships xmlns="http://schemas.openxmlformats.org/package/2006/relationships"><Relationship Id="rId3" Type="http://schemas.openxmlformats.org/officeDocument/2006/relationships/hyperlink" Target="https://www.linkedin.com/in/brohrer" TargetMode="External"/><Relationship Id="rId2" Type="http://schemas.openxmlformats.org/officeDocument/2006/relationships/hyperlink" Target="mailto:brohrer@microsoft.com" TargetMode="External"/><Relationship Id="rId1" Type="http://schemas.openxmlformats.org/officeDocument/2006/relationships/slideLayout" Target="../slideLayouts/slideLayout13.xml"/><Relationship Id="rId5" Type="http://schemas.openxmlformats.org/officeDocument/2006/relationships/image" Target="../media/image54.jpg"/><Relationship Id="rId4" Type="http://schemas.openxmlformats.org/officeDocument/2006/relationships/hyperlink" Target="https://twitter.com/_brohrer_"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slideLayout" Target="../slideLayouts/slideLayout1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6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0.em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0.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12.xml"/><Relationship Id="rId4" Type="http://schemas.openxmlformats.org/officeDocument/2006/relationships/image" Target="../media/image71.emf"/></Relationships>
</file>

<file path=ppt/slides/_rels/slide6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57.emf"/><Relationship Id="rId1" Type="http://schemas.openxmlformats.org/officeDocument/2006/relationships/slideLayout" Target="../slideLayouts/slideLayout12.xml"/><Relationship Id="rId5" Type="http://schemas.openxmlformats.org/officeDocument/2006/relationships/image" Target="../media/image71.emf"/><Relationship Id="rId4" Type="http://schemas.openxmlformats.org/officeDocument/2006/relationships/image" Target="../media/image70.emf"/></Relationships>
</file>

<file path=ppt/slides/_rels/slide7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9.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9.em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2.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7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3.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7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4.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5.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6.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7.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8.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9.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0.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6.emf"/><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2.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3.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8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4.emf"/><Relationship Id="rId1" Type="http://schemas.openxmlformats.org/officeDocument/2006/relationships/slideLayout" Target="../slideLayouts/slideLayout12.xml"/><Relationship Id="rId4" Type="http://schemas.openxmlformats.org/officeDocument/2006/relationships/image" Target="../media/image66.emf"/></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84.emf"/><Relationship Id="rId2" Type="http://schemas.openxmlformats.org/officeDocument/2006/relationships/image" Target="../media/image85.emf"/><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86.emf"/><Relationship Id="rId4" Type="http://schemas.openxmlformats.org/officeDocument/2006/relationships/image" Target="../media/image66.emf"/></Relationships>
</file>

<file path=ppt/slides/_rels/slide9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9.emf"/><Relationship Id="rId1" Type="http://schemas.openxmlformats.org/officeDocument/2006/relationships/slideLayout" Target="../slideLayouts/slideLayout12.xml"/><Relationship Id="rId4" Type="http://schemas.openxmlformats.org/officeDocument/2006/relationships/image" Target="../media/image87.emf"/></Relationships>
</file>

<file path=ppt/slides/_rels/slide9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9.emf"/><Relationship Id="rId1" Type="http://schemas.openxmlformats.org/officeDocument/2006/relationships/slideLayout" Target="../slideLayouts/slideLayout12.xml"/><Relationship Id="rId4" Type="http://schemas.openxmlformats.org/officeDocument/2006/relationships/image" Target="../media/image87.emf"/></Relationships>
</file>

<file path=ppt/slides/_rels/slide9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8.emf"/><Relationship Id="rId7" Type="http://schemas.openxmlformats.org/officeDocument/2006/relationships/image" Target="../media/image71.emf"/><Relationship Id="rId2" Type="http://schemas.openxmlformats.org/officeDocument/2006/relationships/image" Target="../media/image69.emf"/><Relationship Id="rId1" Type="http://schemas.openxmlformats.org/officeDocument/2006/relationships/slideLayout" Target="../slideLayouts/slideLayout12.xml"/><Relationship Id="rId6" Type="http://schemas.openxmlformats.org/officeDocument/2006/relationships/image" Target="../media/image70.emf"/><Relationship Id="rId5" Type="http://schemas.openxmlformats.org/officeDocument/2006/relationships/image" Target="../media/image87.emf"/><Relationship Id="rId4" Type="http://schemas.openxmlformats.org/officeDocument/2006/relationships/image" Target="../media/image66.emf"/></Relationships>
</file>

<file path=ppt/slides/_rels/slide94.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9.emf"/><Relationship Id="rId7"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1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87.emf"/></Relationships>
</file>

<file path=ppt/slides/_rels/slide9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8.emf"/><Relationship Id="rId1" Type="http://schemas.openxmlformats.org/officeDocument/2006/relationships/slideLayout" Target="../slideLayouts/slideLayout12.xml"/><Relationship Id="rId5" Type="http://schemas.openxmlformats.org/officeDocument/2006/relationships/image" Target="../media/image66.emf"/><Relationship Id="rId4" Type="http://schemas.openxmlformats.org/officeDocument/2006/relationships/image" Target="../media/image89.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0.emf"/><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1.em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92.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DCE4BD-4804-D243-AEEA-8954FA190E9B}"/>
              </a:ext>
            </a:extLst>
          </p:cNvPr>
          <p:cNvSpPr txBox="1">
            <a:spLocks/>
          </p:cNvSpPr>
          <p:nvPr/>
        </p:nvSpPr>
        <p:spPr>
          <a:xfrm>
            <a:off x="728827" y="2103437"/>
            <a:ext cx="4177002" cy="1325563"/>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Segoe UI" panose="020B0502040204020203" pitchFamily="34" charset="0"/>
                <a:cs typeface="Segoe UI" panose="020B0502040204020203" pitchFamily="34" charset="0"/>
              </a:rPr>
              <a:t>Artificial Intelligence and Machine Learning</a:t>
            </a:r>
          </a:p>
        </p:txBody>
      </p:sp>
      <p:cxnSp>
        <p:nvCxnSpPr>
          <p:cNvPr id="11" name="Straight Connector 10">
            <a:extLst>
              <a:ext uri="{FF2B5EF4-FFF2-40B4-BE49-F238E27FC236}">
                <a16:creationId xmlns:a16="http://schemas.microsoft.com/office/drawing/2014/main" id="{DFAD8A97-78FB-5C48-962C-496DE2E34895}"/>
              </a:ext>
            </a:extLst>
          </p:cNvPr>
          <p:cNvCxnSpPr/>
          <p:nvPr/>
        </p:nvCxnSpPr>
        <p:spPr>
          <a:xfrm>
            <a:off x="6096000" y="769257"/>
            <a:ext cx="0" cy="4992914"/>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16" name="Title 4">
            <a:extLst>
              <a:ext uri="{FF2B5EF4-FFF2-40B4-BE49-F238E27FC236}">
                <a16:creationId xmlns:a16="http://schemas.microsoft.com/office/drawing/2014/main" id="{8D1FE716-2AEB-D94C-AFE1-39230301B74A}"/>
              </a:ext>
            </a:extLst>
          </p:cNvPr>
          <p:cNvSpPr txBox="1">
            <a:spLocks/>
          </p:cNvSpPr>
          <p:nvPr/>
        </p:nvSpPr>
        <p:spPr>
          <a:xfrm>
            <a:off x="728827" y="3658396"/>
            <a:ext cx="2522360" cy="1073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panose="020B0502040204020203" pitchFamily="34" charset="0"/>
                <a:cs typeface="Segoe UI" panose="020B0502040204020203" pitchFamily="34" charset="0"/>
              </a:rPr>
              <a:t> </a:t>
            </a:r>
          </a:p>
        </p:txBody>
      </p:sp>
      <p:pic>
        <p:nvPicPr>
          <p:cNvPr id="9" name="Picture 8">
            <a:extLst>
              <a:ext uri="{FF2B5EF4-FFF2-40B4-BE49-F238E27FC236}">
                <a16:creationId xmlns:a16="http://schemas.microsoft.com/office/drawing/2014/main" id="{320A5DC2-8FDD-4B4D-9BAD-7CF0A004D490}"/>
              </a:ext>
            </a:extLst>
          </p:cNvPr>
          <p:cNvPicPr>
            <a:picLocks noChangeAspect="1"/>
          </p:cNvPicPr>
          <p:nvPr/>
        </p:nvPicPr>
        <p:blipFill>
          <a:blip r:embed="rId5"/>
          <a:stretch>
            <a:fillRect/>
          </a:stretch>
        </p:blipFill>
        <p:spPr>
          <a:xfrm>
            <a:off x="7371031" y="1621857"/>
            <a:ext cx="1569783" cy="1929275"/>
          </a:xfrm>
          <a:prstGeom prst="rect">
            <a:avLst/>
          </a:prstGeom>
        </p:spPr>
      </p:pic>
      <p:pic>
        <p:nvPicPr>
          <p:cNvPr id="10" name="Picture 9">
            <a:extLst>
              <a:ext uri="{FF2B5EF4-FFF2-40B4-BE49-F238E27FC236}">
                <a16:creationId xmlns:a16="http://schemas.microsoft.com/office/drawing/2014/main" id="{41CE8D2E-888F-214D-B85F-CAF1FD848B8B}"/>
              </a:ext>
            </a:extLst>
          </p:cNvPr>
          <p:cNvPicPr>
            <a:picLocks noChangeAspect="1"/>
          </p:cNvPicPr>
          <p:nvPr/>
        </p:nvPicPr>
        <p:blipFill>
          <a:blip r:embed="rId6"/>
          <a:stretch>
            <a:fillRect/>
          </a:stretch>
        </p:blipFill>
        <p:spPr>
          <a:xfrm>
            <a:off x="9319743" y="2586495"/>
            <a:ext cx="1239377" cy="2353679"/>
          </a:xfrm>
          <a:prstGeom prst="rect">
            <a:avLst/>
          </a:prstGeom>
        </p:spPr>
      </p:pic>
    </p:spTree>
    <p:extLst>
      <p:ext uri="{BB962C8B-B14F-4D97-AF65-F5344CB8AC3E}">
        <p14:creationId xmlns:p14="http://schemas.microsoft.com/office/powerpoint/2010/main" val="302533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10</a:t>
            </a:fld>
            <a:endParaRPr lang="en-US">
              <a:solidFill>
                <a:prstClr val="black">
                  <a:tint val="75000"/>
                </a:prstClr>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230" y="32657"/>
            <a:ext cx="20221473" cy="1444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9543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020817" y="2455433"/>
            <a:ext cx="2482606" cy="2477267"/>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4303150"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0"/>
          </p:cNvCxnSpPr>
          <p:nvPr/>
        </p:nvCxnSpPr>
        <p:spPr>
          <a:xfrm flipV="1">
            <a:off x="4863417" y="1487083"/>
            <a:ext cx="595923" cy="373174"/>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26390" y="1369842"/>
            <a:ext cx="2954116" cy="108559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781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038254" y="2456990"/>
            <a:ext cx="2460263" cy="2454972"/>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1016259" y="2906086"/>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3"/>
          </p:cNvCxnSpPr>
          <p:nvPr/>
        </p:nvCxnSpPr>
        <p:spPr>
          <a:xfrm flipV="1">
            <a:off x="2136790" y="1486746"/>
            <a:ext cx="3361593" cy="1942254"/>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98805" y="1550191"/>
            <a:ext cx="1222396" cy="165470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11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38254" y="2457873"/>
            <a:ext cx="2465168" cy="2459867"/>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sp>
        <p:nvSpPr>
          <p:cNvPr id="8" name="TextBox 7"/>
          <p:cNvSpPr txBox="1"/>
          <p:nvPr/>
        </p:nvSpPr>
        <p:spPr>
          <a:xfrm>
            <a:off x="5419019" y="2906086"/>
            <a:ext cx="1859661"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 pooling</a:t>
            </a:r>
          </a:p>
        </p:txBody>
      </p:sp>
      <p:sp>
        <p:nvSpPr>
          <p:cNvPr id="14" name="Isosceles Triangle 13"/>
          <p:cNvSpPr/>
          <p:nvPr/>
        </p:nvSpPr>
        <p:spPr bwMode="auto">
          <a:xfrm rot="5400000">
            <a:off x="6320106" y="2308469"/>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3123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62778" y="793877"/>
            <a:ext cx="1716538" cy="1712846"/>
          </a:xfrm>
          <a:prstGeom prst="rect">
            <a:avLst/>
          </a:prstGeom>
        </p:spPr>
      </p:pic>
      <p:pic>
        <p:nvPicPr>
          <p:cNvPr id="12" name="Picture 11"/>
          <p:cNvPicPr>
            <a:picLocks noChangeAspect="1"/>
          </p:cNvPicPr>
          <p:nvPr/>
        </p:nvPicPr>
        <p:blipFill>
          <a:blip r:embed="rId3"/>
          <a:stretch>
            <a:fillRect/>
          </a:stretch>
        </p:blipFill>
        <p:spPr>
          <a:xfrm>
            <a:off x="2585003" y="4698935"/>
            <a:ext cx="1876927" cy="1872891"/>
          </a:xfrm>
          <a:prstGeom prst="rect">
            <a:avLst/>
          </a:prstGeom>
        </p:spPr>
      </p:pic>
      <p:pic>
        <p:nvPicPr>
          <p:cNvPr id="13" name="Picture 12"/>
          <p:cNvPicPr>
            <a:picLocks noChangeAspect="1"/>
          </p:cNvPicPr>
          <p:nvPr/>
        </p:nvPicPr>
        <p:blipFill>
          <a:blip r:embed="rId4"/>
          <a:stretch>
            <a:fillRect/>
          </a:stretch>
        </p:blipFill>
        <p:spPr>
          <a:xfrm>
            <a:off x="2585004" y="739726"/>
            <a:ext cx="1871870" cy="1821149"/>
          </a:xfrm>
          <a:prstGeom prst="rect">
            <a:avLst/>
          </a:prstGeom>
        </p:spPr>
      </p:pic>
      <p:pic>
        <p:nvPicPr>
          <p:cNvPr id="14" name="Picture 13"/>
          <p:cNvPicPr>
            <a:picLocks noChangeAspect="1"/>
          </p:cNvPicPr>
          <p:nvPr/>
        </p:nvPicPr>
        <p:blipFill>
          <a:blip r:embed="rId5"/>
          <a:stretch>
            <a:fillRect/>
          </a:stretch>
        </p:blipFill>
        <p:spPr>
          <a:xfrm>
            <a:off x="2585003" y="2681980"/>
            <a:ext cx="1871871" cy="1867845"/>
          </a:xfrm>
          <a:prstGeom prst="rect">
            <a:avLst/>
          </a:prstGeom>
        </p:spPr>
      </p:pic>
      <p:pic>
        <p:nvPicPr>
          <p:cNvPr id="6" name="Picture 5"/>
          <p:cNvPicPr>
            <a:picLocks noChangeAspect="1"/>
          </p:cNvPicPr>
          <p:nvPr/>
        </p:nvPicPr>
        <p:blipFill>
          <a:blip r:embed="rId6"/>
          <a:stretch>
            <a:fillRect/>
          </a:stretch>
        </p:blipFill>
        <p:spPr>
          <a:xfrm>
            <a:off x="8550996" y="4778957"/>
            <a:ext cx="1716538" cy="1712846"/>
          </a:xfrm>
          <a:prstGeom prst="rect">
            <a:avLst/>
          </a:prstGeom>
        </p:spPr>
      </p:pic>
      <p:pic>
        <p:nvPicPr>
          <p:cNvPr id="15" name="Picture 14"/>
          <p:cNvPicPr>
            <a:picLocks noChangeAspect="1"/>
          </p:cNvPicPr>
          <p:nvPr/>
        </p:nvPicPr>
        <p:blipFill>
          <a:blip r:embed="rId7"/>
          <a:stretch>
            <a:fillRect/>
          </a:stretch>
        </p:blipFill>
        <p:spPr>
          <a:xfrm>
            <a:off x="8562266" y="2759222"/>
            <a:ext cx="1717051" cy="1713358"/>
          </a:xfrm>
          <a:prstGeom prst="rect">
            <a:avLst/>
          </a:prstGeom>
        </p:spPr>
      </p:pic>
      <p:sp>
        <p:nvSpPr>
          <p:cNvPr id="19" name="Isosceles Triangle 18"/>
          <p:cNvSpPr/>
          <p:nvPr/>
        </p:nvSpPr>
        <p:spPr bwMode="auto">
          <a:xfrm rot="5400000">
            <a:off x="6320106" y="268311"/>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0" name="Isosceles Triangle 19"/>
          <p:cNvSpPr/>
          <p:nvPr/>
        </p:nvSpPr>
        <p:spPr bwMode="auto">
          <a:xfrm rot="5400000">
            <a:off x="6320106" y="2233767"/>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1" name="Isosceles Triangle 20"/>
          <p:cNvSpPr/>
          <p:nvPr/>
        </p:nvSpPr>
        <p:spPr bwMode="auto">
          <a:xfrm rot="5400000">
            <a:off x="6320106" y="4250723"/>
            <a:ext cx="224106" cy="2763977"/>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269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A stack of images becomes a stack of smaller images.</a:t>
            </a:r>
          </a:p>
        </p:txBody>
      </p:sp>
      <p:pic>
        <p:nvPicPr>
          <p:cNvPr id="14" name="Picture 13"/>
          <p:cNvPicPr>
            <a:picLocks noChangeAspect="1"/>
          </p:cNvPicPr>
          <p:nvPr/>
        </p:nvPicPr>
        <p:blipFill>
          <a:blip r:embed="rId2"/>
          <a:stretch>
            <a:fillRect/>
          </a:stretch>
        </p:blipFill>
        <p:spPr>
          <a:xfrm>
            <a:off x="7267746" y="2270096"/>
            <a:ext cx="1151607" cy="1149130"/>
          </a:xfrm>
          <a:prstGeom prst="rect">
            <a:avLst/>
          </a:prstGeom>
        </p:spPr>
      </p:pic>
      <p:pic>
        <p:nvPicPr>
          <p:cNvPr id="15" name="Picture 14"/>
          <p:cNvPicPr>
            <a:picLocks noChangeAspect="1"/>
          </p:cNvPicPr>
          <p:nvPr/>
        </p:nvPicPr>
        <p:blipFill>
          <a:blip r:embed="rId3"/>
          <a:stretch>
            <a:fillRect/>
          </a:stretch>
        </p:blipFill>
        <p:spPr>
          <a:xfrm>
            <a:off x="3257322" y="4889958"/>
            <a:ext cx="1259209" cy="1256502"/>
          </a:xfrm>
          <a:prstGeom prst="rect">
            <a:avLst/>
          </a:prstGeom>
        </p:spPr>
      </p:pic>
      <p:pic>
        <p:nvPicPr>
          <p:cNvPr id="16" name="Picture 15"/>
          <p:cNvPicPr>
            <a:picLocks noChangeAspect="1"/>
          </p:cNvPicPr>
          <p:nvPr/>
        </p:nvPicPr>
        <p:blipFill>
          <a:blip r:embed="rId4"/>
          <a:stretch>
            <a:fillRect/>
          </a:stretch>
        </p:blipFill>
        <p:spPr>
          <a:xfrm>
            <a:off x="3257323" y="2233767"/>
            <a:ext cx="1255817" cy="1221790"/>
          </a:xfrm>
          <a:prstGeom prst="rect">
            <a:avLst/>
          </a:prstGeom>
        </p:spPr>
      </p:pic>
      <p:pic>
        <p:nvPicPr>
          <p:cNvPr id="17" name="Picture 16"/>
          <p:cNvPicPr>
            <a:picLocks noChangeAspect="1"/>
          </p:cNvPicPr>
          <p:nvPr/>
        </p:nvPicPr>
        <p:blipFill>
          <a:blip r:embed="rId5"/>
          <a:stretch>
            <a:fillRect/>
          </a:stretch>
        </p:blipFill>
        <p:spPr>
          <a:xfrm>
            <a:off x="3257322" y="3536804"/>
            <a:ext cx="1255818" cy="1253116"/>
          </a:xfrm>
          <a:prstGeom prst="rect">
            <a:avLst/>
          </a:prstGeom>
        </p:spPr>
      </p:pic>
      <p:pic>
        <p:nvPicPr>
          <p:cNvPr id="18" name="Picture 17"/>
          <p:cNvPicPr>
            <a:picLocks noChangeAspect="1"/>
          </p:cNvPicPr>
          <p:nvPr/>
        </p:nvPicPr>
        <p:blipFill>
          <a:blip r:embed="rId6"/>
          <a:stretch>
            <a:fillRect/>
          </a:stretch>
        </p:blipFill>
        <p:spPr>
          <a:xfrm>
            <a:off x="7259842" y="4943643"/>
            <a:ext cx="1151607" cy="1149130"/>
          </a:xfrm>
          <a:prstGeom prst="rect">
            <a:avLst/>
          </a:prstGeom>
        </p:spPr>
      </p:pic>
      <p:pic>
        <p:nvPicPr>
          <p:cNvPr id="19" name="Picture 18"/>
          <p:cNvPicPr>
            <a:picLocks noChangeAspect="1"/>
          </p:cNvPicPr>
          <p:nvPr/>
        </p:nvPicPr>
        <p:blipFill>
          <a:blip r:embed="rId7"/>
          <a:stretch>
            <a:fillRect/>
          </a:stretch>
        </p:blipFill>
        <p:spPr>
          <a:xfrm>
            <a:off x="7267402" y="3588625"/>
            <a:ext cx="1151950" cy="1149473"/>
          </a:xfrm>
          <a:prstGeom prst="rect">
            <a:avLst/>
          </a:prstGeom>
        </p:spPr>
      </p:pic>
      <p:sp>
        <p:nvSpPr>
          <p:cNvPr id="20" name="Isosceles Triangle 19"/>
          <p:cNvSpPr/>
          <p:nvPr/>
        </p:nvSpPr>
        <p:spPr bwMode="auto">
          <a:xfrm rot="5400000">
            <a:off x="5752943" y="3405505"/>
            <a:ext cx="332490" cy="1496203"/>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1" name="Rectangle 20"/>
          <p:cNvSpPr/>
          <p:nvPr/>
        </p:nvSpPr>
        <p:spPr bwMode="auto">
          <a:xfrm>
            <a:off x="4838597" y="2247483"/>
            <a:ext cx="2084087" cy="3895367"/>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60433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Text Placeholder 2"/>
          <p:cNvSpPr>
            <a:spLocks noGrp="1"/>
          </p:cNvSpPr>
          <p:nvPr>
            <p:ph type="body" sz="quarter" idx="10"/>
          </p:nvPr>
        </p:nvSpPr>
        <p:spPr>
          <a:xfrm>
            <a:off x="269239" y="1845277"/>
            <a:ext cx="11653523" cy="1931048"/>
          </a:xfrm>
        </p:spPr>
        <p:txBody>
          <a:bodyPr/>
          <a:lstStyle/>
          <a:p>
            <a:r>
              <a:rPr lang="en-US" dirty="0"/>
              <a:t>Keep the math from breaking by tweaking each of the values just a bit.</a:t>
            </a:r>
          </a:p>
          <a:p>
            <a:r>
              <a:rPr lang="en-US" dirty="0"/>
              <a:t>Change everything negative to zero.</a:t>
            </a:r>
          </a:p>
        </p:txBody>
      </p:sp>
    </p:spTree>
    <p:extLst>
      <p:ext uri="{BB962C8B-B14F-4D97-AF65-F5344CB8AC3E}">
        <p14:creationId xmlns:p14="http://schemas.microsoft.com/office/powerpoint/2010/main" val="3865644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Rectified Linear Units (</a:t>
            </a:r>
            <a:r>
              <a:rPr lang="en-US" dirty="0" err="1"/>
              <a:t>ReLUs</a:t>
            </a:r>
            <a:r>
              <a:rPr lang="en-US" dirty="0"/>
              <a:t>)</a:t>
            </a:r>
          </a:p>
        </p:txBody>
      </p:sp>
      <p:pic>
        <p:nvPicPr>
          <p:cNvPr id="19" name="Picture 18"/>
          <p:cNvPicPr>
            <a:picLocks noChangeAspect="1"/>
          </p:cNvPicPr>
          <p:nvPr/>
        </p:nvPicPr>
        <p:blipFill>
          <a:blip r:embed="rId2"/>
          <a:stretch>
            <a:fillRect/>
          </a:stretch>
        </p:blipFill>
        <p:spPr>
          <a:xfrm>
            <a:off x="1016260" y="2383171"/>
            <a:ext cx="3839131" cy="3735103"/>
          </a:xfrm>
          <a:prstGeom prst="rect">
            <a:avLst/>
          </a:prstGeom>
        </p:spPr>
      </p:pic>
      <p:pic>
        <p:nvPicPr>
          <p:cNvPr id="21" name="Picture 20"/>
          <p:cNvPicPr>
            <a:picLocks noChangeAspect="1"/>
          </p:cNvPicPr>
          <p:nvPr/>
        </p:nvPicPr>
        <p:blipFill>
          <a:blip r:embed="rId3"/>
          <a:stretch>
            <a:fillRect/>
          </a:stretch>
        </p:blipFill>
        <p:spPr>
          <a:xfrm>
            <a:off x="7440637" y="2383171"/>
            <a:ext cx="3794230" cy="3735103"/>
          </a:xfrm>
          <a:prstGeom prst="rect">
            <a:avLst/>
          </a:prstGeom>
        </p:spPr>
      </p:pic>
      <p:grpSp>
        <p:nvGrpSpPr>
          <p:cNvPr id="30" name="Group 29"/>
          <p:cNvGrpSpPr/>
          <p:nvPr/>
        </p:nvGrpSpPr>
        <p:grpSpPr>
          <a:xfrm>
            <a:off x="941558" y="1262640"/>
            <a:ext cx="7096696" cy="1718148"/>
            <a:chOff x="960437" y="1287462"/>
            <a:chExt cx="7239000" cy="1752600"/>
          </a:xfrm>
        </p:grpSpPr>
        <p:grpSp>
          <p:nvGrpSpPr>
            <p:cNvPr id="18" name="Group 17"/>
            <p:cNvGrpSpPr/>
            <p:nvPr/>
          </p:nvGrpSpPr>
          <p:grpSpPr>
            <a:xfrm>
              <a:off x="4465637" y="1287462"/>
              <a:ext cx="801662" cy="844018"/>
              <a:chOff x="5187975" y="3720044"/>
              <a:chExt cx="801662" cy="844018"/>
            </a:xfrm>
          </p:grpSpPr>
          <p:sp>
            <p:nvSpPr>
              <p:cNvPr id="5" name="Oval 4"/>
              <p:cNvSpPr/>
              <p:nvPr/>
            </p:nvSpPr>
            <p:spPr bwMode="auto">
              <a:xfrm>
                <a:off x="5187975"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87975"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88806"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bwMode="auto">
            <a:xfrm>
              <a:off x="960437" y="2354262"/>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Oval 23"/>
            <p:cNvSpPr/>
            <p:nvPr/>
          </p:nvSpPr>
          <p:spPr bwMode="auto">
            <a:xfrm>
              <a:off x="7513637" y="2329264"/>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6" name="Straight Connector 25"/>
            <p:cNvCxnSpPr>
              <a:stCxn id="22" idx="7"/>
              <a:endCxn id="5" idx="2"/>
            </p:cNvCxnSpPr>
            <p:nvPr/>
          </p:nvCxnSpPr>
          <p:spPr>
            <a:xfrm flipV="1">
              <a:off x="1545804" y="1709471"/>
              <a:ext cx="2919833" cy="745224"/>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24" idx="1"/>
            </p:cNvCxnSpPr>
            <p:nvPr/>
          </p:nvCxnSpPr>
          <p:spPr>
            <a:xfrm>
              <a:off x="5267299" y="1709471"/>
              <a:ext cx="2346771" cy="720226"/>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1430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40637" y="2382421"/>
            <a:ext cx="3794992" cy="3735853"/>
          </a:xfrm>
          <a:prstGeom prst="rect">
            <a:avLst/>
          </a:prstGeom>
        </p:spPr>
      </p:pic>
      <p:sp>
        <p:nvSpPr>
          <p:cNvPr id="2" name="Title 1"/>
          <p:cNvSpPr>
            <a:spLocks noGrp="1"/>
          </p:cNvSpPr>
          <p:nvPr>
            <p:ph type="title"/>
          </p:nvPr>
        </p:nvSpPr>
        <p:spPr/>
        <p:txBody>
          <a:bodyPr/>
          <a:lstStyle/>
          <a:p>
            <a:r>
              <a:rPr lang="en-US" dirty="0"/>
              <a:t>Rectified Linear Units (</a:t>
            </a:r>
            <a:r>
              <a:rPr lang="en-US" dirty="0" err="1"/>
              <a:t>ReLUs</a:t>
            </a:r>
            <a:r>
              <a:rPr lang="en-US" dirty="0"/>
              <a:t>)</a:t>
            </a:r>
          </a:p>
        </p:txBody>
      </p:sp>
      <p:pic>
        <p:nvPicPr>
          <p:cNvPr id="19" name="Picture 18"/>
          <p:cNvPicPr>
            <a:picLocks noChangeAspect="1"/>
          </p:cNvPicPr>
          <p:nvPr/>
        </p:nvPicPr>
        <p:blipFill>
          <a:blip r:embed="rId3"/>
          <a:stretch>
            <a:fillRect/>
          </a:stretch>
        </p:blipFill>
        <p:spPr>
          <a:xfrm>
            <a:off x="1016260" y="2383171"/>
            <a:ext cx="3839131" cy="3735103"/>
          </a:xfrm>
          <a:prstGeom prst="rect">
            <a:avLst/>
          </a:prstGeom>
        </p:spPr>
      </p:pic>
      <p:grpSp>
        <p:nvGrpSpPr>
          <p:cNvPr id="30" name="Group 29"/>
          <p:cNvGrpSpPr/>
          <p:nvPr/>
        </p:nvGrpSpPr>
        <p:grpSpPr>
          <a:xfrm>
            <a:off x="1464472" y="1262640"/>
            <a:ext cx="7096696" cy="1718148"/>
            <a:chOff x="960437" y="1287462"/>
            <a:chExt cx="7239000" cy="1752600"/>
          </a:xfrm>
        </p:grpSpPr>
        <p:grpSp>
          <p:nvGrpSpPr>
            <p:cNvPr id="18" name="Group 17"/>
            <p:cNvGrpSpPr/>
            <p:nvPr/>
          </p:nvGrpSpPr>
          <p:grpSpPr>
            <a:xfrm>
              <a:off x="4465637" y="1287462"/>
              <a:ext cx="801662" cy="844018"/>
              <a:chOff x="5187975" y="3720044"/>
              <a:chExt cx="801662" cy="844018"/>
            </a:xfrm>
          </p:grpSpPr>
          <p:sp>
            <p:nvSpPr>
              <p:cNvPr id="5" name="Oval 4"/>
              <p:cNvSpPr/>
              <p:nvPr/>
            </p:nvSpPr>
            <p:spPr bwMode="auto">
              <a:xfrm>
                <a:off x="5187975"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87975"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88806"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bwMode="auto">
            <a:xfrm>
              <a:off x="960437" y="2354262"/>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Oval 23"/>
            <p:cNvSpPr/>
            <p:nvPr/>
          </p:nvSpPr>
          <p:spPr bwMode="auto">
            <a:xfrm>
              <a:off x="7513637" y="2329264"/>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6" name="Straight Connector 25"/>
            <p:cNvCxnSpPr>
              <a:stCxn id="22" idx="7"/>
              <a:endCxn id="5" idx="2"/>
            </p:cNvCxnSpPr>
            <p:nvPr/>
          </p:nvCxnSpPr>
          <p:spPr>
            <a:xfrm flipV="1">
              <a:off x="1545804" y="1709471"/>
              <a:ext cx="2919833" cy="745224"/>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24" idx="1"/>
            </p:cNvCxnSpPr>
            <p:nvPr/>
          </p:nvCxnSpPr>
          <p:spPr>
            <a:xfrm>
              <a:off x="5267299" y="1709471"/>
              <a:ext cx="2346771" cy="720226"/>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240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58352" y="2387628"/>
            <a:ext cx="3792091" cy="3732998"/>
          </a:xfrm>
          <a:prstGeom prst="rect">
            <a:avLst/>
          </a:prstGeom>
        </p:spPr>
      </p:pic>
      <p:sp>
        <p:nvSpPr>
          <p:cNvPr id="2" name="Title 1"/>
          <p:cNvSpPr>
            <a:spLocks noGrp="1"/>
          </p:cNvSpPr>
          <p:nvPr>
            <p:ph type="title"/>
          </p:nvPr>
        </p:nvSpPr>
        <p:spPr/>
        <p:txBody>
          <a:bodyPr/>
          <a:lstStyle/>
          <a:p>
            <a:r>
              <a:rPr lang="en-US" dirty="0"/>
              <a:t>Rectified Linear Units (</a:t>
            </a:r>
            <a:r>
              <a:rPr lang="en-US" dirty="0" err="1"/>
              <a:t>ReLUs</a:t>
            </a:r>
            <a:r>
              <a:rPr lang="en-US" dirty="0"/>
              <a:t>)</a:t>
            </a:r>
          </a:p>
        </p:txBody>
      </p:sp>
      <p:pic>
        <p:nvPicPr>
          <p:cNvPr id="19" name="Picture 18"/>
          <p:cNvPicPr>
            <a:picLocks noChangeAspect="1"/>
          </p:cNvPicPr>
          <p:nvPr/>
        </p:nvPicPr>
        <p:blipFill>
          <a:blip r:embed="rId3"/>
          <a:stretch>
            <a:fillRect/>
          </a:stretch>
        </p:blipFill>
        <p:spPr>
          <a:xfrm>
            <a:off x="1016260" y="2383171"/>
            <a:ext cx="3839131" cy="3735103"/>
          </a:xfrm>
          <a:prstGeom prst="rect">
            <a:avLst/>
          </a:prstGeom>
        </p:spPr>
      </p:pic>
      <p:grpSp>
        <p:nvGrpSpPr>
          <p:cNvPr id="30" name="Group 29"/>
          <p:cNvGrpSpPr/>
          <p:nvPr/>
        </p:nvGrpSpPr>
        <p:grpSpPr>
          <a:xfrm>
            <a:off x="3705534" y="1262640"/>
            <a:ext cx="7096696" cy="1718148"/>
            <a:chOff x="960437" y="1287462"/>
            <a:chExt cx="7239000" cy="1752600"/>
          </a:xfrm>
        </p:grpSpPr>
        <p:grpSp>
          <p:nvGrpSpPr>
            <p:cNvPr id="18" name="Group 17"/>
            <p:cNvGrpSpPr/>
            <p:nvPr/>
          </p:nvGrpSpPr>
          <p:grpSpPr>
            <a:xfrm>
              <a:off x="4465637" y="1287462"/>
              <a:ext cx="801662" cy="844018"/>
              <a:chOff x="5187975" y="3720044"/>
              <a:chExt cx="801662" cy="844018"/>
            </a:xfrm>
          </p:grpSpPr>
          <p:sp>
            <p:nvSpPr>
              <p:cNvPr id="5" name="Oval 4"/>
              <p:cNvSpPr/>
              <p:nvPr/>
            </p:nvSpPr>
            <p:spPr bwMode="auto">
              <a:xfrm>
                <a:off x="5187975"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87975"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88806"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Oval 21"/>
            <p:cNvSpPr/>
            <p:nvPr/>
          </p:nvSpPr>
          <p:spPr bwMode="auto">
            <a:xfrm>
              <a:off x="960437" y="2354262"/>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Oval 23"/>
            <p:cNvSpPr/>
            <p:nvPr/>
          </p:nvSpPr>
          <p:spPr bwMode="auto">
            <a:xfrm>
              <a:off x="7513637" y="2329264"/>
              <a:ext cx="685800" cy="685800"/>
            </a:xfrm>
            <a:prstGeom prst="ellipse">
              <a:avLst/>
            </a:prstGeom>
            <a:noFill/>
            <a:ln w="762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6" name="Straight Connector 25"/>
            <p:cNvCxnSpPr>
              <a:stCxn id="22" idx="7"/>
              <a:endCxn id="5" idx="2"/>
            </p:cNvCxnSpPr>
            <p:nvPr/>
          </p:nvCxnSpPr>
          <p:spPr>
            <a:xfrm flipV="1">
              <a:off x="1545804" y="1709471"/>
              <a:ext cx="2919833" cy="745224"/>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24" idx="1"/>
            </p:cNvCxnSpPr>
            <p:nvPr/>
          </p:nvCxnSpPr>
          <p:spPr>
            <a:xfrm>
              <a:off x="5267299" y="1709471"/>
              <a:ext cx="2346771" cy="720226"/>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474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40637" y="2382421"/>
            <a:ext cx="3792744" cy="3733641"/>
          </a:xfrm>
          <a:prstGeom prst="rect">
            <a:avLst/>
          </a:prstGeom>
        </p:spPr>
      </p:pic>
      <p:sp>
        <p:nvSpPr>
          <p:cNvPr id="2" name="Title 1"/>
          <p:cNvSpPr>
            <a:spLocks noGrp="1"/>
          </p:cNvSpPr>
          <p:nvPr>
            <p:ph type="title"/>
          </p:nvPr>
        </p:nvSpPr>
        <p:spPr/>
        <p:txBody>
          <a:bodyPr/>
          <a:lstStyle/>
          <a:p>
            <a:r>
              <a:rPr lang="en-US" dirty="0"/>
              <a:t>Rectified Linear Units (</a:t>
            </a:r>
            <a:r>
              <a:rPr lang="en-US" dirty="0" err="1"/>
              <a:t>ReLUs</a:t>
            </a:r>
            <a:r>
              <a:rPr lang="en-US" dirty="0"/>
              <a:t>)</a:t>
            </a:r>
          </a:p>
        </p:txBody>
      </p:sp>
      <p:pic>
        <p:nvPicPr>
          <p:cNvPr id="19" name="Picture 18"/>
          <p:cNvPicPr>
            <a:picLocks noChangeAspect="1"/>
          </p:cNvPicPr>
          <p:nvPr/>
        </p:nvPicPr>
        <p:blipFill>
          <a:blip r:embed="rId3"/>
          <a:stretch>
            <a:fillRect/>
          </a:stretch>
        </p:blipFill>
        <p:spPr>
          <a:xfrm>
            <a:off x="1016260" y="2383171"/>
            <a:ext cx="3839131" cy="3735103"/>
          </a:xfrm>
          <a:prstGeom prst="rect">
            <a:avLst/>
          </a:prstGeom>
        </p:spPr>
      </p:pic>
      <p:grpSp>
        <p:nvGrpSpPr>
          <p:cNvPr id="30" name="Group 29"/>
          <p:cNvGrpSpPr/>
          <p:nvPr/>
        </p:nvGrpSpPr>
        <p:grpSpPr>
          <a:xfrm>
            <a:off x="4855391" y="3802511"/>
            <a:ext cx="2585246" cy="827426"/>
            <a:chOff x="3471076" y="1287462"/>
            <a:chExt cx="2637086" cy="844018"/>
          </a:xfrm>
        </p:grpSpPr>
        <p:grpSp>
          <p:nvGrpSpPr>
            <p:cNvPr id="18" name="Group 17"/>
            <p:cNvGrpSpPr/>
            <p:nvPr/>
          </p:nvGrpSpPr>
          <p:grpSpPr>
            <a:xfrm>
              <a:off x="4431762" y="1287462"/>
              <a:ext cx="801662" cy="844018"/>
              <a:chOff x="5154100" y="3720044"/>
              <a:chExt cx="801662" cy="844018"/>
            </a:xfrm>
          </p:grpSpPr>
          <p:sp>
            <p:nvSpPr>
              <p:cNvPr id="5" name="Oval 4"/>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6" name="Straight Connector 25"/>
            <p:cNvCxnSpPr>
              <a:stCxn id="19" idx="3"/>
              <a:endCxn id="5" idx="2"/>
            </p:cNvCxnSpPr>
            <p:nvPr/>
          </p:nvCxnSpPr>
          <p:spPr>
            <a:xfrm flipV="1">
              <a:off x="3471076" y="1709471"/>
              <a:ext cx="960686" cy="35191"/>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6"/>
              <a:endCxn id="3" idx="1"/>
            </p:cNvCxnSpPr>
            <p:nvPr/>
          </p:nvCxnSpPr>
          <p:spPr>
            <a:xfrm>
              <a:off x="5233424" y="1709471"/>
              <a:ext cx="874738" cy="33680"/>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212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err="1">
                <a:latin typeface="Segoe UI" panose="020B0502040204020203" pitchFamily="34" charset="0"/>
                <a:cs typeface="Segoe UI" panose="020B0502040204020203" pitchFamily="34" charset="0"/>
              </a:rPr>
              <a:t>Imagenet</a:t>
            </a:r>
            <a:r>
              <a:rPr lang="en-US" sz="4000" dirty="0">
                <a:latin typeface="Segoe UI" panose="020B0502040204020203" pitchFamily="34" charset="0"/>
                <a:cs typeface="Segoe UI" panose="020B0502040204020203" pitchFamily="34" charset="0"/>
              </a:rPr>
              <a:t> </a:t>
            </a:r>
          </a:p>
        </p:txBody>
      </p:sp>
      <p:pic>
        <p:nvPicPr>
          <p:cNvPr id="2" name="Picture 6" descr="Image result for image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7" y="0"/>
            <a:ext cx="1189513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imagenet error rate before 2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552" y="3937247"/>
            <a:ext cx="6954175" cy="292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7963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ReLU</a:t>
            </a:r>
            <a:r>
              <a:rPr lang="en-US" dirty="0"/>
              <a:t> layer</a:t>
            </a:r>
          </a:p>
        </p:txBody>
      </p:sp>
      <p:pic>
        <p:nvPicPr>
          <p:cNvPr id="3" name="Picture 2"/>
          <p:cNvPicPr>
            <a:picLocks/>
          </p:cNvPicPr>
          <p:nvPr/>
        </p:nvPicPr>
        <p:blipFill>
          <a:blip r:embed="rId2"/>
          <a:stretch>
            <a:fillRect/>
          </a:stretch>
        </p:blipFill>
        <p:spPr>
          <a:xfrm>
            <a:off x="7201621" y="2456746"/>
            <a:ext cx="1245882" cy="1245882"/>
          </a:xfrm>
          <a:prstGeom prst="rect">
            <a:avLst/>
          </a:prstGeom>
        </p:spPr>
      </p:pic>
      <p:grpSp>
        <p:nvGrpSpPr>
          <p:cNvPr id="18" name="Group 17"/>
          <p:cNvGrpSpPr/>
          <p:nvPr/>
        </p:nvGrpSpPr>
        <p:grpSpPr>
          <a:xfrm>
            <a:off x="5407409" y="4049280"/>
            <a:ext cx="780196" cy="821418"/>
            <a:chOff x="5154100" y="3720044"/>
            <a:chExt cx="801662" cy="844018"/>
          </a:xfrm>
        </p:grpSpPr>
        <p:sp>
          <p:nvSpPr>
            <p:cNvPr id="5" name="Oval 4"/>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 name="Picture 6"/>
          <p:cNvPicPr>
            <a:picLocks/>
          </p:cNvPicPr>
          <p:nvPr/>
        </p:nvPicPr>
        <p:blipFill>
          <a:blip r:embed="rId3"/>
          <a:stretch>
            <a:fillRect/>
          </a:stretch>
        </p:blipFill>
        <p:spPr>
          <a:xfrm>
            <a:off x="7202073" y="3785502"/>
            <a:ext cx="1245882" cy="1245882"/>
          </a:xfrm>
          <a:prstGeom prst="rect">
            <a:avLst/>
          </a:prstGeom>
        </p:spPr>
      </p:pic>
      <p:pic>
        <p:nvPicPr>
          <p:cNvPr id="8" name="Picture 7"/>
          <p:cNvPicPr>
            <a:picLocks/>
          </p:cNvPicPr>
          <p:nvPr/>
        </p:nvPicPr>
        <p:blipFill>
          <a:blip r:embed="rId4"/>
          <a:stretch>
            <a:fillRect/>
          </a:stretch>
        </p:blipFill>
        <p:spPr>
          <a:xfrm>
            <a:off x="7201621" y="5129579"/>
            <a:ext cx="1245882" cy="1245882"/>
          </a:xfrm>
          <a:prstGeom prst="rect">
            <a:avLst/>
          </a:prstGeom>
        </p:spPr>
      </p:pic>
      <p:sp>
        <p:nvSpPr>
          <p:cNvPr id="16" name="Rectangle 15"/>
          <p:cNvSpPr/>
          <p:nvPr/>
        </p:nvSpPr>
        <p:spPr bwMode="auto">
          <a:xfrm>
            <a:off x="4814131" y="2505544"/>
            <a:ext cx="2007235" cy="3867082"/>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5"/>
          <a:stretch>
            <a:fillRect/>
          </a:stretch>
        </p:blipFill>
        <p:spPr>
          <a:xfrm>
            <a:off x="3182619" y="5128831"/>
            <a:ext cx="1250066" cy="1247377"/>
          </a:xfrm>
          <a:prstGeom prst="rect">
            <a:avLst/>
          </a:prstGeom>
        </p:spPr>
      </p:pic>
      <p:pic>
        <p:nvPicPr>
          <p:cNvPr id="20" name="Picture 19"/>
          <p:cNvPicPr>
            <a:picLocks noChangeAspect="1"/>
          </p:cNvPicPr>
          <p:nvPr/>
        </p:nvPicPr>
        <p:blipFill>
          <a:blip r:embed="rId6"/>
          <a:stretch>
            <a:fillRect/>
          </a:stretch>
        </p:blipFill>
        <p:spPr>
          <a:xfrm>
            <a:off x="3182620" y="2491928"/>
            <a:ext cx="1246699" cy="1212917"/>
          </a:xfrm>
          <a:prstGeom prst="rect">
            <a:avLst/>
          </a:prstGeom>
        </p:spPr>
      </p:pic>
      <p:pic>
        <p:nvPicPr>
          <p:cNvPr id="21" name="Picture 20"/>
          <p:cNvPicPr>
            <a:picLocks noChangeAspect="1"/>
          </p:cNvPicPr>
          <p:nvPr/>
        </p:nvPicPr>
        <p:blipFill>
          <a:blip r:embed="rId7"/>
          <a:stretch>
            <a:fillRect/>
          </a:stretch>
        </p:blipFill>
        <p:spPr>
          <a:xfrm>
            <a:off x="3182620" y="3785501"/>
            <a:ext cx="1246700" cy="1244017"/>
          </a:xfrm>
          <a:prstGeom prst="rect">
            <a:avLst/>
          </a:prstGeom>
        </p:spPr>
      </p:pic>
      <p:sp>
        <p:nvSpPr>
          <p:cNvPr id="22" name="Text Placeholder 2"/>
          <p:cNvSpPr>
            <a:spLocks noGrp="1"/>
          </p:cNvSpPr>
          <p:nvPr>
            <p:ph type="body" sz="quarter" idx="10"/>
          </p:nvPr>
        </p:nvSpPr>
        <p:spPr>
          <a:xfrm>
            <a:off x="269239" y="1189495"/>
            <a:ext cx="11653523" cy="1267251"/>
          </a:xfrm>
        </p:spPr>
        <p:txBody>
          <a:bodyPr/>
          <a:lstStyle/>
          <a:p>
            <a:r>
              <a:rPr lang="en-US" dirty="0"/>
              <a:t>A stack of images becomes a stack of images with no negative values.</a:t>
            </a:r>
          </a:p>
        </p:txBody>
      </p:sp>
    </p:spTree>
    <p:extLst>
      <p:ext uri="{BB962C8B-B14F-4D97-AF65-F5344CB8AC3E}">
        <p14:creationId xmlns:p14="http://schemas.microsoft.com/office/powerpoint/2010/main" val="288285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get stacked</a:t>
            </a:r>
          </a:p>
        </p:txBody>
      </p:sp>
      <p:sp>
        <p:nvSpPr>
          <p:cNvPr id="3" name="Text Placeholder 2"/>
          <p:cNvSpPr>
            <a:spLocks noGrp="1"/>
          </p:cNvSpPr>
          <p:nvPr>
            <p:ph type="body" sz="quarter" idx="10"/>
          </p:nvPr>
        </p:nvSpPr>
        <p:spPr>
          <a:xfrm>
            <a:off x="269239" y="1189495"/>
            <a:ext cx="11653523" cy="724143"/>
          </a:xfrm>
        </p:spPr>
        <p:txBody>
          <a:bodyPr/>
          <a:lstStyle/>
          <a:p>
            <a:r>
              <a:rPr lang="en-US" dirty="0"/>
              <a:t>The output of one becomes the input of the next.</a:t>
            </a:r>
          </a:p>
        </p:txBody>
      </p:sp>
      <p:grpSp>
        <p:nvGrpSpPr>
          <p:cNvPr id="4" name="Group 3"/>
          <p:cNvGrpSpPr/>
          <p:nvPr/>
        </p:nvGrpSpPr>
        <p:grpSpPr>
          <a:xfrm>
            <a:off x="4841659" y="4392042"/>
            <a:ext cx="785903" cy="827426"/>
            <a:chOff x="4740385" y="3954462"/>
            <a:chExt cx="487252" cy="512996"/>
          </a:xfrm>
        </p:grpSpPr>
        <p:sp>
          <p:nvSpPr>
            <p:cNvPr id="5" name="Oval 4"/>
            <p:cNvSpPr/>
            <p:nvPr/>
          </p:nvSpPr>
          <p:spPr bwMode="auto">
            <a:xfrm>
              <a:off x="4740385" y="3954462"/>
              <a:ext cx="487252" cy="51299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ln>
                  <a:solidFill>
                    <a:sysClr val="windowText" lastClr="000000"/>
                  </a:solidFill>
                </a:ln>
                <a:gradFill>
                  <a:gsLst>
                    <a:gs pos="0">
                      <a:srgbClr val="FFFFFF"/>
                    </a:gs>
                    <a:gs pos="100000">
                      <a:srgbClr val="FFFFFF"/>
                    </a:gs>
                  </a:gsLst>
                  <a:lin ang="5400000" scaled="0"/>
                </a:gradFill>
              </a:endParaRPr>
            </a:p>
          </p:txBody>
        </p:sp>
        <p:cxnSp>
          <p:nvCxnSpPr>
            <p:cNvPr id="6" name="Straight Connector 5"/>
            <p:cNvCxnSpPr>
              <a:stCxn id="5" idx="1"/>
              <a:endCxn id="5" idx="5"/>
            </p:cNvCxnSpPr>
            <p:nvPr/>
          </p:nvCxnSpPr>
          <p:spPr>
            <a:xfrm>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7"/>
              <a:endCxn id="5" idx="3"/>
            </p:cNvCxnSpPr>
            <p:nvPr/>
          </p:nvCxnSpPr>
          <p:spPr>
            <a:xfrm flipH="1">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4667639" y="2308470"/>
            <a:ext cx="1195233"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9" name="Group 8"/>
          <p:cNvGrpSpPr/>
          <p:nvPr/>
        </p:nvGrpSpPr>
        <p:grpSpPr>
          <a:xfrm>
            <a:off x="6247326" y="4400432"/>
            <a:ext cx="780196" cy="821418"/>
            <a:chOff x="5154100" y="3720044"/>
            <a:chExt cx="801662" cy="844018"/>
          </a:xfrm>
        </p:grpSpPr>
        <p:sp>
          <p:nvSpPr>
            <p:cNvPr id="10" name="Oval 9"/>
            <p:cNvSpPr/>
            <p:nvPr/>
          </p:nvSpPr>
          <p:spPr bwMode="auto">
            <a:xfrm>
              <a:off x="5154100" y="3720044"/>
              <a:ext cx="801662" cy="844018"/>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ln>
                  <a:solidFill>
                    <a:sysClr val="windowText" lastClr="000000"/>
                  </a:solidFill>
                </a:ln>
                <a:gradFill>
                  <a:gsLst>
                    <a:gs pos="0">
                      <a:srgbClr val="FFFFFF"/>
                    </a:gs>
                    <a:gs pos="100000">
                      <a:srgbClr val="FFFFFF"/>
                    </a:gs>
                  </a:gsLst>
                  <a:lin ang="5400000" scaled="0"/>
                </a:gradFill>
              </a:endParaRPr>
            </a:p>
          </p:txBody>
        </p:sp>
        <p:cxnSp>
          <p:nvCxnSpPr>
            <p:cNvPr id="11" name="Straight Connector 10"/>
            <p:cNvCxnSpPr>
              <a:stCxn id="10" idx="2"/>
            </p:cNvCxnSpPr>
            <p:nvPr/>
          </p:nvCxnSpPr>
          <p:spPr>
            <a:xfrm>
              <a:off x="5154100" y="4142053"/>
              <a:ext cx="420662"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0" idx="7"/>
            </p:cNvCxnSpPr>
            <p:nvPr/>
          </p:nvCxnSpPr>
          <p:spPr>
            <a:xfrm flipV="1">
              <a:off x="5554931" y="3843648"/>
              <a:ext cx="283430" cy="29840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bwMode="auto">
          <a:xfrm>
            <a:off x="6039808" y="2298897"/>
            <a:ext cx="1195233"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5" name="Isosceles Triangle 14"/>
          <p:cNvSpPr/>
          <p:nvPr/>
        </p:nvSpPr>
        <p:spPr bwMode="auto">
          <a:xfrm rot="5400000">
            <a:off x="7748285" y="4340907"/>
            <a:ext cx="559730" cy="898585"/>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p:nvSpPr>
        <p:spPr bwMode="auto">
          <a:xfrm>
            <a:off x="7431615" y="2308470"/>
            <a:ext cx="1195233"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4310272" y="3029508"/>
            <a:ext cx="18418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Convolution</a:t>
            </a:r>
          </a:p>
        </p:txBody>
      </p:sp>
      <p:sp>
        <p:nvSpPr>
          <p:cNvPr id="19" name="TextBox 18"/>
          <p:cNvSpPr txBox="1"/>
          <p:nvPr/>
        </p:nvSpPr>
        <p:spPr>
          <a:xfrm rot="16200000">
            <a:off x="6108409" y="3023478"/>
            <a:ext cx="985063" cy="615516"/>
          </a:xfrm>
          <a:prstGeom prst="rect">
            <a:avLst/>
          </a:prstGeom>
          <a:no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ReLU</a:t>
            </a:r>
            <a:endParaRPr lang="en-US" sz="2353" dirty="0">
              <a:gradFill>
                <a:gsLst>
                  <a:gs pos="2917">
                    <a:schemeClr val="tx1"/>
                  </a:gs>
                  <a:gs pos="30000">
                    <a:schemeClr val="tx1"/>
                  </a:gs>
                </a:gsLst>
                <a:lin ang="5400000" scaled="0"/>
              </a:gradFill>
            </a:endParaRPr>
          </a:p>
        </p:txBody>
      </p:sp>
      <p:sp>
        <p:nvSpPr>
          <p:cNvPr id="20" name="TextBox 19"/>
          <p:cNvSpPr txBox="1"/>
          <p:nvPr/>
        </p:nvSpPr>
        <p:spPr>
          <a:xfrm rot="16200000">
            <a:off x="7404108" y="3041684"/>
            <a:ext cx="12681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Pooling</a:t>
            </a:r>
          </a:p>
        </p:txBody>
      </p:sp>
      <p:pic>
        <p:nvPicPr>
          <p:cNvPr id="21" name="Picture 20"/>
          <p:cNvPicPr>
            <a:picLocks noChangeAspect="1"/>
          </p:cNvPicPr>
          <p:nvPr/>
        </p:nvPicPr>
        <p:blipFill>
          <a:blip r:embed="rId2"/>
          <a:stretch>
            <a:fillRect/>
          </a:stretch>
        </p:blipFill>
        <p:spPr>
          <a:xfrm>
            <a:off x="792153" y="2663266"/>
            <a:ext cx="2605638" cy="2526215"/>
          </a:xfrm>
          <a:prstGeom prst="rect">
            <a:avLst/>
          </a:prstGeom>
        </p:spPr>
      </p:pic>
      <p:pic>
        <p:nvPicPr>
          <p:cNvPr id="22" name="Picture 21"/>
          <p:cNvPicPr>
            <a:picLocks noChangeAspect="1"/>
          </p:cNvPicPr>
          <p:nvPr/>
        </p:nvPicPr>
        <p:blipFill>
          <a:blip r:embed="rId3"/>
          <a:stretch>
            <a:fillRect/>
          </a:stretch>
        </p:blipFill>
        <p:spPr>
          <a:xfrm>
            <a:off x="9907415" y="2159065"/>
            <a:ext cx="1118921" cy="1116515"/>
          </a:xfrm>
          <a:prstGeom prst="rect">
            <a:avLst/>
          </a:prstGeom>
        </p:spPr>
      </p:pic>
      <p:pic>
        <p:nvPicPr>
          <p:cNvPr id="23" name="Picture 22"/>
          <p:cNvPicPr>
            <a:picLocks noChangeAspect="1"/>
          </p:cNvPicPr>
          <p:nvPr/>
        </p:nvPicPr>
        <p:blipFill>
          <a:blip r:embed="rId4"/>
          <a:stretch>
            <a:fillRect/>
          </a:stretch>
        </p:blipFill>
        <p:spPr>
          <a:xfrm>
            <a:off x="9907415" y="4698935"/>
            <a:ext cx="1118921" cy="1116515"/>
          </a:xfrm>
          <a:prstGeom prst="rect">
            <a:avLst/>
          </a:prstGeom>
        </p:spPr>
      </p:pic>
      <p:pic>
        <p:nvPicPr>
          <p:cNvPr id="24" name="Picture 23"/>
          <p:cNvPicPr>
            <a:picLocks noChangeAspect="1"/>
          </p:cNvPicPr>
          <p:nvPr/>
        </p:nvPicPr>
        <p:blipFill>
          <a:blip r:embed="rId5"/>
          <a:stretch>
            <a:fillRect/>
          </a:stretch>
        </p:blipFill>
        <p:spPr>
          <a:xfrm>
            <a:off x="9906903" y="3426417"/>
            <a:ext cx="1119256" cy="1116848"/>
          </a:xfrm>
          <a:prstGeom prst="rect">
            <a:avLst/>
          </a:prstGeom>
        </p:spPr>
      </p:pic>
      <p:cxnSp>
        <p:nvCxnSpPr>
          <p:cNvPr id="25" name="Straight Arrow Connector 24"/>
          <p:cNvCxnSpPr/>
          <p:nvPr/>
        </p:nvCxnSpPr>
        <p:spPr>
          <a:xfrm>
            <a:off x="8849857" y="3951914"/>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556130" y="3951914"/>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11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stacking</a:t>
            </a:r>
          </a:p>
        </p:txBody>
      </p:sp>
      <p:sp>
        <p:nvSpPr>
          <p:cNvPr id="3" name="Text Placeholder 2"/>
          <p:cNvSpPr>
            <a:spLocks noGrp="1"/>
          </p:cNvSpPr>
          <p:nvPr>
            <p:ph type="body" sz="quarter" idx="10"/>
          </p:nvPr>
        </p:nvSpPr>
        <p:spPr>
          <a:xfrm>
            <a:off x="269239" y="1189495"/>
            <a:ext cx="11653523" cy="724143"/>
          </a:xfrm>
        </p:spPr>
        <p:txBody>
          <a:bodyPr/>
          <a:lstStyle/>
          <a:p>
            <a:r>
              <a:rPr lang="en-US" dirty="0"/>
              <a:t>Layers can be repeated several (or many) times.</a:t>
            </a:r>
          </a:p>
        </p:txBody>
      </p:sp>
      <p:pic>
        <p:nvPicPr>
          <p:cNvPr id="19" name="Picture 18"/>
          <p:cNvPicPr>
            <a:picLocks noChangeAspect="1"/>
          </p:cNvPicPr>
          <p:nvPr/>
        </p:nvPicPr>
        <p:blipFill>
          <a:blip r:embed="rId2"/>
          <a:stretch>
            <a:fillRect/>
          </a:stretch>
        </p:blipFill>
        <p:spPr>
          <a:xfrm>
            <a:off x="269239" y="3078668"/>
            <a:ext cx="1974073" cy="1913901"/>
          </a:xfrm>
          <a:prstGeom prst="rect">
            <a:avLst/>
          </a:prstGeom>
        </p:spPr>
      </p:pic>
      <p:cxnSp>
        <p:nvCxnSpPr>
          <p:cNvPr id="24" name="Straight Arrow Connector 23"/>
          <p:cNvCxnSpPr/>
          <p:nvPr/>
        </p:nvCxnSpPr>
        <p:spPr>
          <a:xfrm>
            <a:off x="2360897" y="4002934"/>
            <a:ext cx="52291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055210" y="3951914"/>
            <a:ext cx="52291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3033121" y="2980788"/>
            <a:ext cx="6824821" cy="2238805"/>
            <a:chOff x="3093940" y="2623957"/>
            <a:chExt cx="8534497" cy="2799645"/>
          </a:xfrm>
        </p:grpSpPr>
        <p:grpSp>
          <p:nvGrpSpPr>
            <p:cNvPr id="4" name="Group 3"/>
            <p:cNvGrpSpPr/>
            <p:nvPr/>
          </p:nvGrpSpPr>
          <p:grpSpPr>
            <a:xfrm>
              <a:off x="5374783" y="4294369"/>
              <a:ext cx="622013" cy="654878"/>
              <a:chOff x="4740385" y="3954462"/>
              <a:chExt cx="487252" cy="512996"/>
            </a:xfrm>
          </p:grpSpPr>
          <p:sp>
            <p:nvSpPr>
              <p:cNvPr id="5" name="Oval 4"/>
              <p:cNvSpPr/>
              <p:nvPr/>
            </p:nvSpPr>
            <p:spPr bwMode="auto">
              <a:xfrm>
                <a:off x="4740385" y="3954462"/>
                <a:ext cx="487252" cy="51299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 name="Straight Connector 5"/>
              <p:cNvCxnSpPr>
                <a:stCxn id="5" idx="1"/>
                <a:endCxn id="5" idx="5"/>
              </p:cNvCxnSpPr>
              <p:nvPr/>
            </p:nvCxnSpPr>
            <p:spPr>
              <a:xfrm>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5" idx="7"/>
                <a:endCxn id="5" idx="3"/>
              </p:cNvCxnSpPr>
              <p:nvPr/>
            </p:nvCxnSpPr>
            <p:spPr>
              <a:xfrm flipH="1">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5237052" y="2645298"/>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9" name="Group 8"/>
            <p:cNvGrpSpPr/>
            <p:nvPr/>
          </p:nvGrpSpPr>
          <p:grpSpPr>
            <a:xfrm>
              <a:off x="6487316" y="4301010"/>
              <a:ext cx="617497" cy="650122"/>
              <a:chOff x="5154100" y="3720044"/>
              <a:chExt cx="801662" cy="844018"/>
            </a:xfrm>
          </p:grpSpPr>
          <p:sp>
            <p:nvSpPr>
              <p:cNvPr id="10" name="Oval 9"/>
              <p:cNvSpPr/>
              <p:nvPr/>
            </p:nvSpPr>
            <p:spPr bwMode="auto">
              <a:xfrm>
                <a:off x="5154100" y="3720044"/>
                <a:ext cx="801662" cy="844018"/>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1" name="Straight Connector 10"/>
              <p:cNvCxnSpPr>
                <a:stCxn id="10" idx="2"/>
              </p:cNvCxnSpPr>
              <p:nvPr/>
            </p:nvCxnSpPr>
            <p:spPr>
              <a:xfrm>
                <a:off x="5154100" y="4142053"/>
                <a:ext cx="420662"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0" idx="7"/>
              </p:cNvCxnSpPr>
              <p:nvPr/>
            </p:nvCxnSpPr>
            <p:spPr>
              <a:xfrm flipV="1">
                <a:off x="5554931" y="3843648"/>
                <a:ext cx="283430" cy="29840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bwMode="auto">
            <a:xfrm>
              <a:off x="6323073" y="2637721"/>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4" name="Isosceles Triangle 13"/>
            <p:cNvSpPr/>
            <p:nvPr/>
          </p:nvSpPr>
          <p:spPr bwMode="auto">
            <a:xfrm rot="5400000">
              <a:off x="7675271" y="4253898"/>
              <a:ext cx="443006" cy="711197"/>
            </a:xfrm>
            <a:prstGeom prst="triangle">
              <a:avLst/>
            </a:prstGeom>
            <a:solidFill>
              <a:srgbClr val="0070C0"/>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5" name="Rectangle 14"/>
            <p:cNvSpPr/>
            <p:nvPr/>
          </p:nvSpPr>
          <p:spPr bwMode="auto">
            <a:xfrm>
              <a:off x="7424638" y="2645298"/>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TextBox 15"/>
            <p:cNvSpPr txBox="1"/>
            <p:nvPr/>
          </p:nvSpPr>
          <p:spPr>
            <a:xfrm rot="16200000">
              <a:off x="4914298" y="3159615"/>
              <a:ext cx="1537567"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7" name="TextBox 16"/>
            <p:cNvSpPr txBox="1"/>
            <p:nvPr/>
          </p:nvSpPr>
          <p:spPr>
            <a:xfrm rot="16200000">
              <a:off x="6313564" y="3154840"/>
              <a:ext cx="907249" cy="599880"/>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18" name="TextBox 17"/>
            <p:cNvSpPr txBox="1"/>
            <p:nvPr/>
          </p:nvSpPr>
          <p:spPr>
            <a:xfrm rot="16200000">
              <a:off x="7346776" y="3169251"/>
              <a:ext cx="1115885"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7" name="Group 26"/>
            <p:cNvGrpSpPr/>
            <p:nvPr/>
          </p:nvGrpSpPr>
          <p:grpSpPr>
            <a:xfrm>
              <a:off x="3231671" y="4301946"/>
              <a:ext cx="622013" cy="654878"/>
              <a:chOff x="4740385" y="3954462"/>
              <a:chExt cx="487252" cy="512996"/>
            </a:xfrm>
          </p:grpSpPr>
          <p:sp>
            <p:nvSpPr>
              <p:cNvPr id="28" name="Oval 27"/>
              <p:cNvSpPr/>
              <p:nvPr/>
            </p:nvSpPr>
            <p:spPr bwMode="auto">
              <a:xfrm>
                <a:off x="4740385" y="3954462"/>
                <a:ext cx="487252" cy="51299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9" name="Straight Connector 28"/>
              <p:cNvCxnSpPr>
                <a:stCxn id="28" idx="1"/>
                <a:endCxn id="28" idx="5"/>
              </p:cNvCxnSpPr>
              <p:nvPr/>
            </p:nvCxnSpPr>
            <p:spPr>
              <a:xfrm>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8" idx="7"/>
                <a:endCxn id="28" idx="3"/>
              </p:cNvCxnSpPr>
              <p:nvPr/>
            </p:nvCxnSpPr>
            <p:spPr>
              <a:xfrm flipH="1">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bwMode="auto">
            <a:xfrm>
              <a:off x="3093940" y="2652874"/>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2" name="Group 31"/>
            <p:cNvGrpSpPr/>
            <p:nvPr/>
          </p:nvGrpSpPr>
          <p:grpSpPr>
            <a:xfrm>
              <a:off x="4344204" y="4308586"/>
              <a:ext cx="617497" cy="650122"/>
              <a:chOff x="5154100" y="3720044"/>
              <a:chExt cx="801662" cy="844018"/>
            </a:xfrm>
          </p:grpSpPr>
          <p:sp>
            <p:nvSpPr>
              <p:cNvPr id="33" name="Oval 32"/>
              <p:cNvSpPr/>
              <p:nvPr/>
            </p:nvSpPr>
            <p:spPr bwMode="auto">
              <a:xfrm>
                <a:off x="5154100" y="3720044"/>
                <a:ext cx="801662" cy="844018"/>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4" name="Straight Connector 33"/>
              <p:cNvCxnSpPr>
                <a:stCxn id="33" idx="2"/>
              </p:cNvCxnSpPr>
              <p:nvPr/>
            </p:nvCxnSpPr>
            <p:spPr>
              <a:xfrm>
                <a:off x="5154100" y="4142053"/>
                <a:ext cx="420662"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33" idx="7"/>
              </p:cNvCxnSpPr>
              <p:nvPr/>
            </p:nvCxnSpPr>
            <p:spPr>
              <a:xfrm flipV="1">
                <a:off x="5554931" y="3843648"/>
                <a:ext cx="283430" cy="29840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bwMode="auto">
            <a:xfrm>
              <a:off x="4179962" y="2645298"/>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7" name="TextBox 36"/>
            <p:cNvSpPr txBox="1"/>
            <p:nvPr/>
          </p:nvSpPr>
          <p:spPr>
            <a:xfrm rot="16200000">
              <a:off x="2771187" y="3167190"/>
              <a:ext cx="1537567"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8" name="TextBox 37"/>
            <p:cNvSpPr txBox="1"/>
            <p:nvPr/>
          </p:nvSpPr>
          <p:spPr>
            <a:xfrm rot="16200000">
              <a:off x="4170453" y="3162417"/>
              <a:ext cx="907249" cy="599880"/>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40" name="Group 39"/>
            <p:cNvGrpSpPr/>
            <p:nvPr/>
          </p:nvGrpSpPr>
          <p:grpSpPr>
            <a:xfrm>
              <a:off x="8632599" y="4280605"/>
              <a:ext cx="622013" cy="654878"/>
              <a:chOff x="4740385" y="3954462"/>
              <a:chExt cx="487252" cy="512996"/>
            </a:xfrm>
          </p:grpSpPr>
          <p:sp>
            <p:nvSpPr>
              <p:cNvPr id="41" name="Oval 40"/>
              <p:cNvSpPr/>
              <p:nvPr/>
            </p:nvSpPr>
            <p:spPr bwMode="auto">
              <a:xfrm>
                <a:off x="4740385" y="3954462"/>
                <a:ext cx="487252" cy="512996"/>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2" name="Straight Connector 41"/>
              <p:cNvCxnSpPr>
                <a:stCxn id="41" idx="1"/>
                <a:endCxn id="41" idx="5"/>
              </p:cNvCxnSpPr>
              <p:nvPr/>
            </p:nvCxnSpPr>
            <p:spPr>
              <a:xfrm>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1" idx="7"/>
                <a:endCxn id="41" idx="3"/>
              </p:cNvCxnSpPr>
              <p:nvPr/>
            </p:nvCxnSpPr>
            <p:spPr>
              <a:xfrm flipH="1">
                <a:off x="4811741" y="4029589"/>
                <a:ext cx="344540" cy="362742"/>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bwMode="auto">
            <a:xfrm>
              <a:off x="8494868" y="2631534"/>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45" name="Group 44"/>
            <p:cNvGrpSpPr/>
            <p:nvPr/>
          </p:nvGrpSpPr>
          <p:grpSpPr>
            <a:xfrm>
              <a:off x="9745132" y="4287246"/>
              <a:ext cx="617497" cy="650122"/>
              <a:chOff x="5154100" y="3720044"/>
              <a:chExt cx="801662" cy="844018"/>
            </a:xfrm>
          </p:grpSpPr>
          <p:sp>
            <p:nvSpPr>
              <p:cNvPr id="46" name="Oval 45"/>
              <p:cNvSpPr/>
              <p:nvPr/>
            </p:nvSpPr>
            <p:spPr bwMode="auto">
              <a:xfrm>
                <a:off x="5154100" y="3720044"/>
                <a:ext cx="801662" cy="844018"/>
              </a:xfrm>
              <a:prstGeom prst="ellipse">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7" name="Straight Connector 46"/>
              <p:cNvCxnSpPr>
                <a:stCxn id="46" idx="2"/>
              </p:cNvCxnSpPr>
              <p:nvPr/>
            </p:nvCxnSpPr>
            <p:spPr>
              <a:xfrm>
                <a:off x="5154100" y="4142053"/>
                <a:ext cx="420662"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46" idx="7"/>
              </p:cNvCxnSpPr>
              <p:nvPr/>
            </p:nvCxnSpPr>
            <p:spPr>
              <a:xfrm flipV="1">
                <a:off x="5554931" y="3843648"/>
                <a:ext cx="283430" cy="29840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9" name="Rectangle 48"/>
            <p:cNvSpPr/>
            <p:nvPr/>
          </p:nvSpPr>
          <p:spPr bwMode="auto">
            <a:xfrm>
              <a:off x="9580889" y="2623957"/>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0" name="Isosceles Triangle 49"/>
            <p:cNvSpPr/>
            <p:nvPr/>
          </p:nvSpPr>
          <p:spPr bwMode="auto">
            <a:xfrm rot="5400000">
              <a:off x="10933087" y="4240134"/>
              <a:ext cx="443006" cy="711197"/>
            </a:xfrm>
            <a:prstGeom prst="triangle">
              <a:avLst/>
            </a:prstGeom>
            <a:solidFill>
              <a:srgbClr val="0070C0"/>
            </a:solid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Rectangle 50"/>
            <p:cNvSpPr/>
            <p:nvPr/>
          </p:nvSpPr>
          <p:spPr bwMode="auto">
            <a:xfrm>
              <a:off x="10682454" y="2631534"/>
              <a:ext cx="945983" cy="2770728"/>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2" name="TextBox 51"/>
            <p:cNvSpPr txBox="1"/>
            <p:nvPr/>
          </p:nvSpPr>
          <p:spPr>
            <a:xfrm rot="16200000">
              <a:off x="8172114" y="3145849"/>
              <a:ext cx="1537567"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53" name="TextBox 52"/>
            <p:cNvSpPr txBox="1"/>
            <p:nvPr/>
          </p:nvSpPr>
          <p:spPr>
            <a:xfrm rot="16200000">
              <a:off x="9571380" y="3141076"/>
              <a:ext cx="907249" cy="599880"/>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54" name="TextBox 53"/>
            <p:cNvSpPr txBox="1"/>
            <p:nvPr/>
          </p:nvSpPr>
          <p:spPr>
            <a:xfrm rot="16200000">
              <a:off x="10604591" y="3155486"/>
              <a:ext cx="1115885" cy="599880"/>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pic>
        <p:nvPicPr>
          <p:cNvPr id="56" name="Picture 55"/>
          <p:cNvPicPr>
            <a:picLocks noChangeAspect="1"/>
          </p:cNvPicPr>
          <p:nvPr/>
        </p:nvPicPr>
        <p:blipFill>
          <a:blip r:embed="rId3"/>
          <a:stretch>
            <a:fillRect/>
          </a:stretch>
        </p:blipFill>
        <p:spPr>
          <a:xfrm>
            <a:off x="10882654" y="2777282"/>
            <a:ext cx="641052" cy="639673"/>
          </a:xfrm>
          <a:prstGeom prst="rect">
            <a:avLst/>
          </a:prstGeom>
        </p:spPr>
      </p:pic>
      <p:pic>
        <p:nvPicPr>
          <p:cNvPr id="58" name="Picture 57"/>
          <p:cNvPicPr>
            <a:picLocks noChangeAspect="1"/>
          </p:cNvPicPr>
          <p:nvPr/>
        </p:nvPicPr>
        <p:blipFill>
          <a:blip r:embed="rId4"/>
          <a:stretch>
            <a:fillRect/>
          </a:stretch>
        </p:blipFill>
        <p:spPr>
          <a:xfrm>
            <a:off x="10880620" y="4539338"/>
            <a:ext cx="641052" cy="639673"/>
          </a:xfrm>
          <a:prstGeom prst="rect">
            <a:avLst/>
          </a:prstGeom>
        </p:spPr>
      </p:pic>
      <p:pic>
        <p:nvPicPr>
          <p:cNvPr id="60" name="Picture 59"/>
          <p:cNvPicPr>
            <a:picLocks noChangeAspect="1"/>
          </p:cNvPicPr>
          <p:nvPr/>
        </p:nvPicPr>
        <p:blipFill>
          <a:blip r:embed="rId5"/>
          <a:stretch>
            <a:fillRect/>
          </a:stretch>
        </p:blipFill>
        <p:spPr>
          <a:xfrm>
            <a:off x="10880620" y="3682212"/>
            <a:ext cx="641052" cy="639673"/>
          </a:xfrm>
          <a:prstGeom prst="rect">
            <a:avLst/>
          </a:prstGeom>
        </p:spPr>
      </p:pic>
    </p:spTree>
    <p:extLst>
      <p:ext uri="{BB962C8B-B14F-4D97-AF65-F5344CB8AC3E}">
        <p14:creationId xmlns:p14="http://schemas.microsoft.com/office/powerpoint/2010/main" val="34634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Every value gets a vote</a:t>
            </a:r>
          </a:p>
        </p:txBody>
      </p:sp>
      <p:cxnSp>
        <p:nvCxnSpPr>
          <p:cNvPr id="4" name="Straight Arrow Connector 3"/>
          <p:cNvCxnSpPr/>
          <p:nvPr/>
        </p:nvCxnSpPr>
        <p:spPr>
          <a:xfrm>
            <a:off x="3328449" y="4001815"/>
            <a:ext cx="52291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512335" y="2748177"/>
            <a:ext cx="641052" cy="639673"/>
          </a:xfrm>
          <a:prstGeom prst="rect">
            <a:avLst/>
          </a:prstGeom>
        </p:spPr>
      </p:pic>
      <p:pic>
        <p:nvPicPr>
          <p:cNvPr id="6" name="Picture 5"/>
          <p:cNvPicPr>
            <a:picLocks noChangeAspect="1"/>
          </p:cNvPicPr>
          <p:nvPr/>
        </p:nvPicPr>
        <p:blipFill>
          <a:blip r:embed="rId3"/>
          <a:stretch>
            <a:fillRect/>
          </a:stretch>
        </p:blipFill>
        <p:spPr>
          <a:xfrm>
            <a:off x="2510301" y="4510232"/>
            <a:ext cx="641052" cy="639673"/>
          </a:xfrm>
          <a:prstGeom prst="rect">
            <a:avLst/>
          </a:prstGeom>
        </p:spPr>
      </p:pic>
      <p:pic>
        <p:nvPicPr>
          <p:cNvPr id="7" name="Picture 6"/>
          <p:cNvPicPr>
            <a:picLocks noChangeAspect="1"/>
          </p:cNvPicPr>
          <p:nvPr/>
        </p:nvPicPr>
        <p:blipFill>
          <a:blip r:embed="rId4"/>
          <a:stretch>
            <a:fillRect/>
          </a:stretch>
        </p:blipFill>
        <p:spPr>
          <a:xfrm>
            <a:off x="2510301" y="3653106"/>
            <a:ext cx="641052" cy="639673"/>
          </a:xfrm>
          <a:prstGeom prst="rect">
            <a:avLst/>
          </a:prstGeom>
        </p:spPr>
      </p:pic>
      <p:pic>
        <p:nvPicPr>
          <p:cNvPr id="9" name="Picture 8"/>
          <p:cNvPicPr>
            <a:picLocks noChangeAspect="1"/>
          </p:cNvPicPr>
          <p:nvPr/>
        </p:nvPicPr>
        <p:blipFill>
          <a:blip r:embed="rId5"/>
          <a:stretch>
            <a:fillRect/>
          </a:stretch>
        </p:blipFill>
        <p:spPr>
          <a:xfrm>
            <a:off x="4034564" y="2159065"/>
            <a:ext cx="324800" cy="3765543"/>
          </a:xfrm>
          <a:prstGeom prst="rect">
            <a:avLst/>
          </a:prstGeom>
        </p:spPr>
      </p:pic>
      <p:cxnSp>
        <p:nvCxnSpPr>
          <p:cNvPr id="11" name="Straight Connector 10"/>
          <p:cNvCxnSpPr/>
          <p:nvPr/>
        </p:nvCxnSpPr>
        <p:spPr>
          <a:xfrm flipV="1">
            <a:off x="3151353" y="2159065"/>
            <a:ext cx="883211" cy="58911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3" name="Straight Connector 12"/>
          <p:cNvCxnSpPr/>
          <p:nvPr/>
        </p:nvCxnSpPr>
        <p:spPr>
          <a:xfrm>
            <a:off x="3151353" y="3387850"/>
            <a:ext cx="88321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flipV="1">
            <a:off x="3151352" y="3387850"/>
            <a:ext cx="881177" cy="265257"/>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7" name="Straight Connector 16"/>
          <p:cNvCxnSpPr/>
          <p:nvPr/>
        </p:nvCxnSpPr>
        <p:spPr>
          <a:xfrm>
            <a:off x="3149318" y="4292781"/>
            <a:ext cx="883211" cy="331453"/>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20" name="Straight Connector 19"/>
          <p:cNvCxnSpPr/>
          <p:nvPr/>
        </p:nvCxnSpPr>
        <p:spPr>
          <a:xfrm>
            <a:off x="3147284" y="4510233"/>
            <a:ext cx="885245" cy="12341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23" name="Straight Connector 22"/>
          <p:cNvCxnSpPr/>
          <p:nvPr/>
        </p:nvCxnSpPr>
        <p:spPr>
          <a:xfrm>
            <a:off x="3147284" y="5149906"/>
            <a:ext cx="885245" cy="774702"/>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26" name="Straight Arrow Connector 25"/>
          <p:cNvCxnSpPr/>
          <p:nvPr/>
        </p:nvCxnSpPr>
        <p:spPr>
          <a:xfrm>
            <a:off x="3328449" y="4848340"/>
            <a:ext cx="522914" cy="301566"/>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328449" y="2796165"/>
            <a:ext cx="597617" cy="26965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845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Vote depends on how strongly a value predicts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p:cNvCxnSpPr>
            <a:endCxn id="30" idx="1"/>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p:cNvCxnSpPr>
            <a:endCxn id="30" idx="1"/>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0" idx="1"/>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0" idx="1"/>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0" idx="1"/>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a:endCxn id="30" idx="1"/>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a:endCxn id="30" idx="1"/>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pic>
        <p:nvPicPr>
          <p:cNvPr id="9" name="Picture 8"/>
          <p:cNvPicPr>
            <a:picLocks noChangeAspect="1"/>
          </p:cNvPicPr>
          <p:nvPr/>
        </p:nvPicPr>
        <p:blipFill>
          <a:blip r:embed="rId2"/>
          <a:stretch>
            <a:fillRect/>
          </a:stretch>
        </p:blipFill>
        <p:spPr>
          <a:xfrm>
            <a:off x="4034564" y="2159065"/>
            <a:ext cx="324800" cy="3765543"/>
          </a:xfrm>
          <a:prstGeom prst="rect">
            <a:avLst/>
          </a:prstGeom>
        </p:spPr>
      </p:pic>
    </p:spTree>
    <p:extLst>
      <p:ext uri="{BB962C8B-B14F-4D97-AF65-F5344CB8AC3E}">
        <p14:creationId xmlns:p14="http://schemas.microsoft.com/office/powerpoint/2010/main" val="1930598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Vote depends on how strongly a value predicts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49" name="Picture 48"/>
          <p:cNvPicPr>
            <a:picLocks noChangeAspect="1"/>
          </p:cNvPicPr>
          <p:nvPr/>
        </p:nvPicPr>
        <p:blipFill>
          <a:blip r:embed="rId2"/>
          <a:stretch>
            <a:fillRect/>
          </a:stretch>
        </p:blipFill>
        <p:spPr>
          <a:xfrm>
            <a:off x="4053053" y="2159065"/>
            <a:ext cx="324800" cy="3765543"/>
          </a:xfrm>
          <a:prstGeom prst="rect">
            <a:avLst/>
          </a:prstGeom>
        </p:spPr>
      </p:pic>
    </p:spTree>
    <p:extLst>
      <p:ext uri="{BB962C8B-B14F-4D97-AF65-F5344CB8AC3E}">
        <p14:creationId xmlns:p14="http://schemas.microsoft.com/office/powerpoint/2010/main" val="39483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Tree>
    <p:extLst>
      <p:ext uri="{BB962C8B-B14F-4D97-AF65-F5344CB8AC3E}">
        <p14:creationId xmlns:p14="http://schemas.microsoft.com/office/powerpoint/2010/main" val="3698874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159065"/>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Oval 48"/>
          <p:cNvSpPr/>
          <p:nvPr/>
        </p:nvSpPr>
        <p:spPr bwMode="auto">
          <a:xfrm>
            <a:off x="4004342" y="3055490"/>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4004342" y="3354298"/>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4004342" y="492304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4004342" y="529655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9074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159065"/>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Oval 48"/>
          <p:cNvSpPr/>
          <p:nvPr/>
        </p:nvSpPr>
        <p:spPr bwMode="auto">
          <a:xfrm>
            <a:off x="4004342" y="3055490"/>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4004342" y="3354298"/>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4004342" y="492304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4004342" y="5296552"/>
            <a:ext cx="373510" cy="373510"/>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.92</a:t>
            </a:r>
          </a:p>
        </p:txBody>
      </p:sp>
      <p:sp>
        <p:nvSpPr>
          <p:cNvPr id="63" name="Oval 62"/>
          <p:cNvSpPr/>
          <p:nvPr/>
        </p:nvSpPr>
        <p:spPr bwMode="auto">
          <a:xfrm>
            <a:off x="8934679" y="2457874"/>
            <a:ext cx="1066631" cy="1066631"/>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8902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383171"/>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Oval 48"/>
          <p:cNvSpPr/>
          <p:nvPr/>
        </p:nvSpPr>
        <p:spPr bwMode="auto">
          <a:xfrm>
            <a:off x="4004342" y="2756682"/>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4004342" y="4624233"/>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4004342" y="5595360"/>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.92</a:t>
            </a:r>
          </a:p>
        </p:txBody>
      </p:sp>
      <p:sp>
        <p:nvSpPr>
          <p:cNvPr id="63" name="Oval 62"/>
          <p:cNvSpPr/>
          <p:nvPr/>
        </p:nvSpPr>
        <p:spPr bwMode="auto">
          <a:xfrm>
            <a:off x="8934679" y="2457874"/>
            <a:ext cx="1066631" cy="1066631"/>
          </a:xfrm>
          <a:prstGeom prst="ellipse">
            <a:avLst/>
          </a:prstGeom>
          <a:no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04013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9" name="Title 4"/>
          <p:cNvSpPr txBox="1">
            <a:spLocks/>
          </p:cNvSpPr>
          <p:nvPr/>
        </p:nvSpPr>
        <p:spPr>
          <a:xfrm>
            <a:off x="6746628" y="1783959"/>
            <a:ext cx="4645250" cy="28891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dirty="0">
                <a:solidFill>
                  <a:sysClr val="windowText" lastClr="000000"/>
                </a:solidFill>
              </a:rPr>
              <a:t>Neural Networks</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descr="http://www.asimovinstitute.org/wp-content/uploads/2019/04/NeuralNetworkZoo20042019.png"/>
          <p:cNvPicPr>
            <a:picLocks noChangeAspect="1" noChangeArrowheads="1"/>
          </p:cNvPicPr>
          <p:nvPr/>
        </p:nvPicPr>
        <p:blipFill rotWithShape="1">
          <a:blip r:embed="rId2">
            <a:extLst>
              <a:ext uri="{28A0092B-C50C-407E-A947-70E740481C1C}">
                <a14:useLocalDpi xmlns:a14="http://schemas.microsoft.com/office/drawing/2010/main" val="0"/>
              </a:ext>
            </a:extLst>
          </a:blip>
          <a:srcRect t="10954" r="2" b="22165"/>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43593"/>
      </p:ext>
    </p:extLst>
  </p:cSld>
  <p:clrMapOvr>
    <a:overrideClrMapping bg1="dk1" tx1="lt1" bg2="dk2" tx2="lt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53620"/>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92779"/>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7277"/>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6086"/>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53045"/>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53045"/>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8469"/>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5922"/>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53868"/>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10311"/>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6021"/>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4829"/>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53046"/>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53045"/>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9065"/>
            <a:ext cx="324800" cy="3765543"/>
          </a:xfrm>
          <a:prstGeom prst="rect">
            <a:avLst/>
          </a:prstGeom>
        </p:spPr>
      </p:pic>
      <p:sp>
        <p:nvSpPr>
          <p:cNvPr id="4" name="Oval 3"/>
          <p:cNvSpPr/>
          <p:nvPr/>
        </p:nvSpPr>
        <p:spPr bwMode="auto">
          <a:xfrm>
            <a:off x="4004342" y="2383171"/>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Oval 48"/>
          <p:cNvSpPr/>
          <p:nvPr/>
        </p:nvSpPr>
        <p:spPr bwMode="auto">
          <a:xfrm>
            <a:off x="4004342" y="2756682"/>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4004342" y="4624233"/>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4004342" y="5595360"/>
            <a:ext cx="373510" cy="373510"/>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.92</a:t>
            </a:r>
          </a:p>
        </p:txBody>
      </p:sp>
      <p:sp>
        <p:nvSpPr>
          <p:cNvPr id="60" name="TextBox 59"/>
          <p:cNvSpPr txBox="1"/>
          <p:nvPr/>
        </p:nvSpPr>
        <p:spPr>
          <a:xfrm>
            <a:off x="8934679" y="440012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.51</a:t>
            </a:r>
          </a:p>
        </p:txBody>
      </p:sp>
      <p:sp>
        <p:nvSpPr>
          <p:cNvPr id="64" name="Oval 63"/>
          <p:cNvSpPr/>
          <p:nvPr/>
        </p:nvSpPr>
        <p:spPr bwMode="auto">
          <a:xfrm>
            <a:off x="8934679" y="4250723"/>
            <a:ext cx="1066631" cy="1066631"/>
          </a:xfrm>
          <a:prstGeom prst="ellipse">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4165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Future values vote on X or O</a:t>
            </a:r>
          </a:p>
        </p:txBody>
      </p:sp>
      <p:sp>
        <p:nvSpPr>
          <p:cNvPr id="30" name="Rectangle 29"/>
          <p:cNvSpPr/>
          <p:nvPr/>
        </p:nvSpPr>
        <p:spPr bwMode="auto">
          <a:xfrm>
            <a:off x="7590041" y="2448915"/>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7590041" y="4288074"/>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cxnSp>
        <p:nvCxnSpPr>
          <p:cNvPr id="34" name="Straight Arrow Connector 33"/>
          <p:cNvCxnSpPr>
            <a:endCxn id="30" idx="1"/>
          </p:cNvCxnSpPr>
          <p:nvPr/>
        </p:nvCxnSpPr>
        <p:spPr>
          <a:xfrm>
            <a:off x="4359363" y="2303763"/>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p:cNvCxnSpPr>
            <a:endCxn id="30" idx="1"/>
          </p:cNvCxnSpPr>
          <p:nvPr/>
        </p:nvCxnSpPr>
        <p:spPr>
          <a:xfrm flipV="1">
            <a:off x="4333372" y="3009180"/>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a:endCxn id="30" idx="1"/>
          </p:cNvCxnSpPr>
          <p:nvPr/>
        </p:nvCxnSpPr>
        <p:spPr>
          <a:xfrm flipV="1">
            <a:off x="4333372" y="3009180"/>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a:endCxn id="30" idx="1"/>
          </p:cNvCxnSpPr>
          <p:nvPr/>
        </p:nvCxnSpPr>
        <p:spPr>
          <a:xfrm flipV="1">
            <a:off x="4333372" y="3009181"/>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0" idx="1"/>
          </p:cNvCxnSpPr>
          <p:nvPr/>
        </p:nvCxnSpPr>
        <p:spPr>
          <a:xfrm flipV="1">
            <a:off x="4333372" y="3009180"/>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endCxn id="32" idx="1"/>
          </p:cNvCxnSpPr>
          <p:nvPr/>
        </p:nvCxnSpPr>
        <p:spPr>
          <a:xfrm>
            <a:off x="4333372" y="2602571"/>
            <a:ext cx="3256670" cy="2245768"/>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a:endCxn id="32" idx="1"/>
          </p:cNvCxnSpPr>
          <p:nvPr/>
        </p:nvCxnSpPr>
        <p:spPr>
          <a:xfrm>
            <a:off x="4333372" y="2901380"/>
            <a:ext cx="3256670" cy="194695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a:endCxn id="32" idx="1"/>
          </p:cNvCxnSpPr>
          <p:nvPr/>
        </p:nvCxnSpPr>
        <p:spPr>
          <a:xfrm>
            <a:off x="4333372" y="4848339"/>
            <a:ext cx="3256670" cy="0"/>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endCxn id="32" idx="1"/>
          </p:cNvCxnSpPr>
          <p:nvPr/>
        </p:nvCxnSpPr>
        <p:spPr>
          <a:xfrm flipV="1">
            <a:off x="4333372" y="4848339"/>
            <a:ext cx="3256670" cy="891719"/>
          </a:xfrm>
          <a:prstGeom prst="straightConnector1">
            <a:avLst/>
          </a:prstGeom>
          <a:ln w="381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a:off x="4359363" y="2308469"/>
            <a:ext cx="3230678" cy="705417"/>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4333372" y="3013886"/>
            <a:ext cx="3256670" cy="212036"/>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V="1">
            <a:off x="4333372" y="3013886"/>
            <a:ext cx="3256670" cy="539982"/>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p:cNvCxnSpPr/>
          <p:nvPr/>
        </p:nvCxnSpPr>
        <p:spPr>
          <a:xfrm flipV="1">
            <a:off x="4333372" y="3013887"/>
            <a:ext cx="3256670" cy="213601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3" name="Straight Arrow Connector 42"/>
          <p:cNvCxnSpPr/>
          <p:nvPr/>
        </p:nvCxnSpPr>
        <p:spPr>
          <a:xfrm flipV="1">
            <a:off x="4333372" y="3013886"/>
            <a:ext cx="3256670" cy="2399425"/>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p:cNvCxnSpPr/>
          <p:nvPr/>
        </p:nvCxnSpPr>
        <p:spPr>
          <a:xfrm>
            <a:off x="4333372" y="2607277"/>
            <a:ext cx="3256670" cy="406609"/>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p:cNvCxnSpPr/>
          <p:nvPr/>
        </p:nvCxnSpPr>
        <p:spPr>
          <a:xfrm>
            <a:off x="4333372" y="2906086"/>
            <a:ext cx="3256670" cy="107800"/>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p:nvPr/>
        </p:nvCxnSpPr>
        <p:spPr>
          <a:xfrm flipV="1">
            <a:off x="4333372" y="3013886"/>
            <a:ext cx="3256670" cy="2730878"/>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p:cNvCxnSpPr/>
          <p:nvPr/>
        </p:nvCxnSpPr>
        <p:spPr>
          <a:xfrm flipV="1">
            <a:off x="4333372" y="3013886"/>
            <a:ext cx="3256670" cy="89642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p:nvPr/>
        </p:nvCxnSpPr>
        <p:spPr>
          <a:xfrm flipV="1">
            <a:off x="4359363" y="3013886"/>
            <a:ext cx="3230678" cy="183445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4333372" y="3013886"/>
            <a:ext cx="3256670" cy="1460943"/>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p:cNvCxnSpPr/>
          <p:nvPr/>
        </p:nvCxnSpPr>
        <p:spPr>
          <a:xfrm flipV="1">
            <a:off x="4333372" y="3013886"/>
            <a:ext cx="3256670" cy="1162135"/>
          </a:xfrm>
          <a:prstGeom prst="straightConnector1">
            <a:avLst/>
          </a:prstGeom>
          <a:ln w="31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a:endCxn id="32" idx="1"/>
          </p:cNvCxnSpPr>
          <p:nvPr/>
        </p:nvCxnSpPr>
        <p:spPr>
          <a:xfrm>
            <a:off x="4333372" y="2303763"/>
            <a:ext cx="3256670" cy="254457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endCxn id="32" idx="1"/>
          </p:cNvCxnSpPr>
          <p:nvPr/>
        </p:nvCxnSpPr>
        <p:spPr>
          <a:xfrm>
            <a:off x="4333372" y="3221216"/>
            <a:ext cx="3256670" cy="1627123"/>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a:endCxn id="32" idx="1"/>
          </p:cNvCxnSpPr>
          <p:nvPr/>
        </p:nvCxnSpPr>
        <p:spPr>
          <a:xfrm>
            <a:off x="4359363" y="3549162"/>
            <a:ext cx="3230678" cy="1299177"/>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a:endCxn id="32" idx="1"/>
          </p:cNvCxnSpPr>
          <p:nvPr/>
        </p:nvCxnSpPr>
        <p:spPr>
          <a:xfrm>
            <a:off x="4333372" y="3905605"/>
            <a:ext cx="3256670" cy="94273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a:endCxn id="32" idx="1"/>
          </p:cNvCxnSpPr>
          <p:nvPr/>
        </p:nvCxnSpPr>
        <p:spPr>
          <a:xfrm>
            <a:off x="4333372" y="4171315"/>
            <a:ext cx="3256670" cy="677024"/>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p:cNvCxnSpPr>
            <a:endCxn id="32" idx="1"/>
          </p:cNvCxnSpPr>
          <p:nvPr/>
        </p:nvCxnSpPr>
        <p:spPr>
          <a:xfrm>
            <a:off x="4333372" y="4470123"/>
            <a:ext cx="3256670" cy="37821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a:endCxn id="32" idx="1"/>
          </p:cNvCxnSpPr>
          <p:nvPr/>
        </p:nvCxnSpPr>
        <p:spPr>
          <a:xfrm flipV="1">
            <a:off x="4333372" y="4848340"/>
            <a:ext cx="3256670" cy="296860"/>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a:endCxn id="32" idx="1"/>
          </p:cNvCxnSpPr>
          <p:nvPr/>
        </p:nvCxnSpPr>
        <p:spPr>
          <a:xfrm flipV="1">
            <a:off x="4333372" y="4848339"/>
            <a:ext cx="3256670" cy="560266"/>
          </a:xfrm>
          <a:prstGeom prst="straightConnector1">
            <a:avLst/>
          </a:prstGeom>
          <a:ln w="3175">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6" name="Picture 5"/>
          <p:cNvPicPr>
            <a:picLocks noChangeAspect="1"/>
          </p:cNvPicPr>
          <p:nvPr/>
        </p:nvPicPr>
        <p:blipFill>
          <a:blip r:embed="rId2"/>
          <a:stretch>
            <a:fillRect/>
          </a:stretch>
        </p:blipFill>
        <p:spPr>
          <a:xfrm>
            <a:off x="4053053" y="2154359"/>
            <a:ext cx="324800" cy="3765543"/>
          </a:xfrm>
          <a:prstGeom prst="rect">
            <a:avLst/>
          </a:prstGeom>
        </p:spPr>
      </p:pic>
      <p:sp>
        <p:nvSpPr>
          <p:cNvPr id="5" name="TextBox 4"/>
          <p:cNvSpPr txBox="1"/>
          <p:nvPr/>
        </p:nvSpPr>
        <p:spPr>
          <a:xfrm>
            <a:off x="8934679" y="260727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.92</a:t>
            </a:r>
          </a:p>
        </p:txBody>
      </p:sp>
      <p:sp>
        <p:nvSpPr>
          <p:cNvPr id="63" name="Oval 62"/>
          <p:cNvSpPr/>
          <p:nvPr/>
        </p:nvSpPr>
        <p:spPr bwMode="auto">
          <a:xfrm>
            <a:off x="7498338" y="2329272"/>
            <a:ext cx="1361638" cy="1361638"/>
          </a:xfrm>
          <a:prstGeom prst="ellipse">
            <a:avLst/>
          </a:prstGeom>
          <a:no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TextBox 59"/>
          <p:cNvSpPr txBox="1"/>
          <p:nvPr/>
        </p:nvSpPr>
        <p:spPr>
          <a:xfrm>
            <a:off x="8934679" y="4400128"/>
            <a:ext cx="1014241" cy="832764"/>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2604950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A list of feature values becomes a list of votes.</a:t>
            </a:r>
          </a:p>
        </p:txBody>
      </p:sp>
      <p:sp>
        <p:nvSpPr>
          <p:cNvPr id="49" name="Rectangle 48"/>
          <p:cNvSpPr/>
          <p:nvPr/>
        </p:nvSpPr>
        <p:spPr bwMode="auto">
          <a:xfrm>
            <a:off x="5050171" y="2108295"/>
            <a:ext cx="2007235" cy="3867082"/>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Rectangle 60"/>
          <p:cNvSpPr/>
          <p:nvPr/>
        </p:nvSpPr>
        <p:spPr bwMode="auto">
          <a:xfrm>
            <a:off x="7590041" y="2448915"/>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62" name="Rectangle 61"/>
          <p:cNvSpPr/>
          <p:nvPr/>
        </p:nvSpPr>
        <p:spPr bwMode="auto">
          <a:xfrm>
            <a:off x="7590041" y="4288074"/>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pic>
        <p:nvPicPr>
          <p:cNvPr id="64" name="Picture 63"/>
          <p:cNvPicPr>
            <a:picLocks noChangeAspect="1"/>
          </p:cNvPicPr>
          <p:nvPr/>
        </p:nvPicPr>
        <p:blipFill>
          <a:blip r:embed="rId2"/>
          <a:stretch>
            <a:fillRect/>
          </a:stretch>
        </p:blipFill>
        <p:spPr>
          <a:xfrm>
            <a:off x="4053053" y="2154359"/>
            <a:ext cx="324800" cy="3765543"/>
          </a:xfrm>
          <a:prstGeom prst="rect">
            <a:avLst/>
          </a:prstGeom>
        </p:spPr>
      </p:pic>
      <p:grpSp>
        <p:nvGrpSpPr>
          <p:cNvPr id="110" name="Group 109"/>
          <p:cNvGrpSpPr/>
          <p:nvPr/>
        </p:nvGrpSpPr>
        <p:grpSpPr>
          <a:xfrm>
            <a:off x="5573086" y="3204894"/>
            <a:ext cx="1045829" cy="1344637"/>
            <a:chOff x="5684837" y="3268662"/>
            <a:chExt cx="1066800" cy="1371600"/>
          </a:xfrm>
        </p:grpSpPr>
        <p:sp>
          <p:nvSpPr>
            <p:cNvPr id="76" name="Oval 75"/>
            <p:cNvSpPr/>
            <p:nvPr/>
          </p:nvSpPr>
          <p:spPr bwMode="auto">
            <a:xfrm>
              <a:off x="5684837" y="41830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21" idx="6"/>
              <a:endCxn id="74" idx="2"/>
            </p:cNvCxnSpPr>
            <p:nvPr/>
          </p:nvCxnSpPr>
          <p:spPr>
            <a:xfrm>
              <a:off x="5837237" y="3344862"/>
              <a:ext cx="762000" cy="3810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71" idx="6"/>
              <a:endCxn id="74" idx="2"/>
            </p:cNvCxnSpPr>
            <p:nvPr/>
          </p:nvCxnSpPr>
          <p:spPr>
            <a:xfrm flipV="1">
              <a:off x="5837237" y="3725862"/>
              <a:ext cx="762000" cy="2286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1" idx="6"/>
              <a:endCxn id="73" idx="2"/>
            </p:cNvCxnSpPr>
            <p:nvPr/>
          </p:nvCxnSpPr>
          <p:spPr>
            <a:xfrm>
              <a:off x="5837237" y="3954462"/>
              <a:ext cx="762000" cy="2286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73" idx="2"/>
            </p:cNvCxnSpPr>
            <p:nvPr/>
          </p:nvCxnSpPr>
          <p:spPr>
            <a:xfrm flipV="1">
              <a:off x="5837237" y="4183062"/>
              <a:ext cx="762000" cy="376248"/>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1" idx="6"/>
              <a:endCxn id="73" idx="2"/>
            </p:cNvCxnSpPr>
            <p:nvPr/>
          </p:nvCxnSpPr>
          <p:spPr>
            <a:xfrm>
              <a:off x="5837237" y="3344862"/>
              <a:ext cx="762000" cy="838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2" idx="6"/>
              <a:endCxn id="74" idx="2"/>
            </p:cNvCxnSpPr>
            <p:nvPr/>
          </p:nvCxnSpPr>
          <p:spPr>
            <a:xfrm flipV="1">
              <a:off x="5837237" y="3725862"/>
              <a:ext cx="762000" cy="838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5684837" y="32686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684837" y="38782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2" name="Oval 71"/>
            <p:cNvSpPr/>
            <p:nvPr/>
          </p:nvSpPr>
          <p:spPr bwMode="auto">
            <a:xfrm>
              <a:off x="5684837" y="44878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3" name="Oval 72"/>
            <p:cNvSpPr/>
            <p:nvPr/>
          </p:nvSpPr>
          <p:spPr bwMode="auto">
            <a:xfrm>
              <a:off x="6599237" y="41068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4" name="Oval 73"/>
            <p:cNvSpPr/>
            <p:nvPr/>
          </p:nvSpPr>
          <p:spPr bwMode="auto">
            <a:xfrm>
              <a:off x="6599237" y="36496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5" name="Oval 74"/>
            <p:cNvSpPr/>
            <p:nvPr/>
          </p:nvSpPr>
          <p:spPr bwMode="auto">
            <a:xfrm>
              <a:off x="5684837" y="3573462"/>
              <a:ext cx="152400" cy="152400"/>
            </a:xfrm>
            <a:prstGeom prst="ellipse">
              <a:avLst/>
            </a:prstGeom>
            <a:solidFill>
              <a:srgbClr val="002050"/>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7" name="Straight Connector 76"/>
            <p:cNvCxnSpPr>
              <a:stCxn id="76" idx="6"/>
              <a:endCxn id="73" idx="2"/>
            </p:cNvCxnSpPr>
            <p:nvPr/>
          </p:nvCxnSpPr>
          <p:spPr>
            <a:xfrm flipV="1">
              <a:off x="5837237" y="4183062"/>
              <a:ext cx="762000" cy="76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6" idx="6"/>
              <a:endCxn id="74" idx="2"/>
            </p:cNvCxnSpPr>
            <p:nvPr/>
          </p:nvCxnSpPr>
          <p:spPr>
            <a:xfrm flipV="1">
              <a:off x="5837237" y="3725862"/>
              <a:ext cx="762000" cy="5334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5" idx="6"/>
              <a:endCxn id="74" idx="2"/>
            </p:cNvCxnSpPr>
            <p:nvPr/>
          </p:nvCxnSpPr>
          <p:spPr>
            <a:xfrm>
              <a:off x="5837237" y="3649662"/>
              <a:ext cx="762000" cy="762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5" idx="6"/>
              <a:endCxn id="73" idx="2"/>
            </p:cNvCxnSpPr>
            <p:nvPr/>
          </p:nvCxnSpPr>
          <p:spPr>
            <a:xfrm>
              <a:off x="5837237" y="3649662"/>
              <a:ext cx="762000" cy="53340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6717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These can also be stacked. </a:t>
            </a:r>
          </a:p>
        </p:txBody>
      </p:sp>
      <p:sp>
        <p:nvSpPr>
          <p:cNvPr id="49" name="Rectangle 48"/>
          <p:cNvSpPr/>
          <p:nvPr/>
        </p:nvSpPr>
        <p:spPr bwMode="auto">
          <a:xfrm>
            <a:off x="5348979" y="2383171"/>
            <a:ext cx="1344637" cy="321219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Rectangle 60"/>
          <p:cNvSpPr/>
          <p:nvPr/>
        </p:nvSpPr>
        <p:spPr bwMode="auto">
          <a:xfrm>
            <a:off x="9084083" y="2448915"/>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62" name="Rectangle 61"/>
          <p:cNvSpPr/>
          <p:nvPr/>
        </p:nvSpPr>
        <p:spPr bwMode="auto">
          <a:xfrm>
            <a:off x="9084083" y="4288074"/>
            <a:ext cx="1120531" cy="1120531"/>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pic>
        <p:nvPicPr>
          <p:cNvPr id="64" name="Picture 63"/>
          <p:cNvPicPr>
            <a:picLocks noChangeAspect="1"/>
          </p:cNvPicPr>
          <p:nvPr/>
        </p:nvPicPr>
        <p:blipFill>
          <a:blip r:embed="rId2"/>
          <a:stretch>
            <a:fillRect/>
          </a:stretch>
        </p:blipFill>
        <p:spPr>
          <a:xfrm>
            <a:off x="2659705" y="2154359"/>
            <a:ext cx="324800" cy="3765543"/>
          </a:xfrm>
          <a:prstGeom prst="rect">
            <a:avLst/>
          </a:prstGeom>
        </p:spPr>
      </p:pic>
      <p:grpSp>
        <p:nvGrpSpPr>
          <p:cNvPr id="110" name="Group 109"/>
          <p:cNvGrpSpPr/>
          <p:nvPr/>
        </p:nvGrpSpPr>
        <p:grpSpPr>
          <a:xfrm>
            <a:off x="5776442" y="3497157"/>
            <a:ext cx="639117" cy="821723"/>
            <a:chOff x="5684837" y="3268662"/>
            <a:chExt cx="1066800" cy="1371600"/>
          </a:xfrm>
        </p:grpSpPr>
        <p:sp>
          <p:nvSpPr>
            <p:cNvPr id="76" name="Oval 75"/>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21" idx="6"/>
              <a:endCxn id="74"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71" idx="6"/>
              <a:endCxn id="74"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1" idx="6"/>
              <a:endCxn id="73"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73"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1" idx="6"/>
              <a:endCxn id="73"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2" idx="6"/>
              <a:endCxn id="74"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2" name="Oval 71"/>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3" name="Oval 72"/>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4" name="Oval 73"/>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5" name="Oval 74"/>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7" name="Straight Connector 76"/>
            <p:cNvCxnSpPr>
              <a:stCxn id="76" idx="6"/>
              <a:endCxn id="73"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6" idx="6"/>
              <a:endCxn id="74"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5" idx="6"/>
              <a:endCxn id="74"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5" idx="6"/>
              <a:endCxn id="73"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bwMode="auto">
          <a:xfrm>
            <a:off x="6992425" y="2383171"/>
            <a:ext cx="1344637" cy="321219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7" name="Group 26"/>
          <p:cNvGrpSpPr/>
          <p:nvPr/>
        </p:nvGrpSpPr>
        <p:grpSpPr>
          <a:xfrm>
            <a:off x="7419888" y="3497157"/>
            <a:ext cx="639117" cy="821723"/>
            <a:chOff x="5684837" y="3268662"/>
            <a:chExt cx="1066800" cy="1371600"/>
          </a:xfrm>
        </p:grpSpPr>
        <p:sp>
          <p:nvSpPr>
            <p:cNvPr id="28" name="Oval 27"/>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9" name="Straight Connector 28"/>
            <p:cNvCxnSpPr>
              <a:stCxn id="35" idx="6"/>
              <a:endCxn id="39"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6" idx="6"/>
              <a:endCxn id="39"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6" idx="6"/>
              <a:endCxn id="38"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38"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5" idx="6"/>
              <a:endCxn id="38"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7" idx="6"/>
              <a:endCxn id="39"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6" name="Oval 35"/>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7" name="Oval 36"/>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8" name="Oval 37"/>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9" name="Oval 38"/>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0" name="Oval 39"/>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1" name="Straight Connector 40"/>
            <p:cNvCxnSpPr>
              <a:stCxn id="28" idx="6"/>
              <a:endCxn id="38"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8" idx="6"/>
              <a:endCxn id="39"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6"/>
              <a:endCxn id="39"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0" idx="6"/>
              <a:endCxn id="38"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bwMode="auto">
          <a:xfrm>
            <a:off x="3705534" y="2383171"/>
            <a:ext cx="1344637" cy="321219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46" name="Group 45"/>
          <p:cNvGrpSpPr/>
          <p:nvPr/>
        </p:nvGrpSpPr>
        <p:grpSpPr>
          <a:xfrm>
            <a:off x="4132997" y="3497157"/>
            <a:ext cx="639117" cy="821723"/>
            <a:chOff x="5684837" y="3268662"/>
            <a:chExt cx="1066800" cy="1371600"/>
          </a:xfrm>
        </p:grpSpPr>
        <p:sp>
          <p:nvSpPr>
            <p:cNvPr id="47" name="Oval 46"/>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8" name="Straight Connector 47"/>
            <p:cNvCxnSpPr>
              <a:stCxn id="55" idx="6"/>
              <a:endCxn id="59"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6" idx="6"/>
              <a:endCxn id="59"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6" idx="6"/>
              <a:endCxn id="58"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58"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5" idx="6"/>
              <a:endCxn id="58"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7" idx="6"/>
              <a:endCxn id="59"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Oval 54"/>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6" name="Oval 55"/>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7" name="Oval 56"/>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8" name="Oval 57"/>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3" name="Straight Connector 62"/>
            <p:cNvCxnSpPr>
              <a:stCxn id="47" idx="6"/>
              <a:endCxn id="58"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7" idx="6"/>
              <a:endCxn id="59"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0" idx="6"/>
              <a:endCxn id="59"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0" idx="6"/>
              <a:endCxn id="58"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7114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Text Placeholder 2"/>
          <p:cNvSpPr>
            <a:spLocks noGrp="1"/>
          </p:cNvSpPr>
          <p:nvPr>
            <p:ph type="body" sz="quarter" idx="10"/>
          </p:nvPr>
        </p:nvSpPr>
        <p:spPr>
          <a:xfrm>
            <a:off x="269239" y="1189495"/>
            <a:ext cx="11653523" cy="724143"/>
          </a:xfrm>
        </p:spPr>
        <p:txBody>
          <a:bodyPr/>
          <a:lstStyle/>
          <a:p>
            <a:r>
              <a:rPr lang="en-US" dirty="0"/>
              <a:t>A set of pixels becomes a set of votes.</a:t>
            </a:r>
          </a:p>
        </p:txBody>
      </p:sp>
      <p:pic>
        <p:nvPicPr>
          <p:cNvPr id="4" name="Picture 3"/>
          <p:cNvPicPr>
            <a:picLocks noChangeAspect="1"/>
          </p:cNvPicPr>
          <p:nvPr/>
        </p:nvPicPr>
        <p:blipFill>
          <a:blip r:embed="rId2"/>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811319" y="4167170"/>
            <a:ext cx="497408" cy="523689"/>
            <a:chOff x="4740385" y="3954462"/>
            <a:chExt cx="487252" cy="512996"/>
          </a:xfrm>
        </p:grpSpPr>
        <p:sp>
          <p:nvSpPr>
            <p:cNvPr id="46" name="Oval 45"/>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7" name="Straight Connector 46"/>
            <p:cNvCxnSpPr>
              <a:stCxn id="46" idx="1"/>
              <a:endCxn id="46"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7"/>
              <a:endCxn id="46"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3701179" y="2848449"/>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9" name="Group 8"/>
          <p:cNvGrpSpPr/>
          <p:nvPr/>
        </p:nvGrpSpPr>
        <p:grpSpPr>
          <a:xfrm>
            <a:off x="4700983" y="4172481"/>
            <a:ext cx="493796" cy="519886"/>
            <a:chOff x="5154100" y="3720044"/>
            <a:chExt cx="801662" cy="844018"/>
          </a:xfrm>
        </p:grpSpPr>
        <p:sp>
          <p:nvSpPr>
            <p:cNvPr id="43" name="Oval 42"/>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4" name="Straight Connector 43"/>
            <p:cNvCxnSpPr>
              <a:stCxn id="43"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43"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4569642" y="2842390"/>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Isosceles Triangle 10"/>
          <p:cNvSpPr/>
          <p:nvPr/>
        </p:nvSpPr>
        <p:spPr bwMode="auto">
          <a:xfrm rot="5400000">
            <a:off x="5650961" y="4134806"/>
            <a:ext cx="354260" cy="568726"/>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bwMode="auto">
          <a:xfrm>
            <a:off x="5450536" y="2848449"/>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TextBox 12"/>
          <p:cNvSpPr txBox="1"/>
          <p:nvPr/>
        </p:nvSpPr>
        <p:spPr>
          <a:xfrm rot="16200000">
            <a:off x="3443082" y="3259735"/>
            <a:ext cx="1229553"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4" name="TextBox 13"/>
          <p:cNvSpPr txBox="1"/>
          <p:nvPr/>
        </p:nvSpPr>
        <p:spPr>
          <a:xfrm rot="16200000">
            <a:off x="4562039" y="3255917"/>
            <a:ext cx="725504" cy="479709"/>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15" name="TextBox 14"/>
          <p:cNvSpPr txBox="1"/>
          <p:nvPr/>
        </p:nvSpPr>
        <p:spPr>
          <a:xfrm rot="16200000">
            <a:off x="5388271" y="3267441"/>
            <a:ext cx="892345"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16" name="Group 15"/>
          <p:cNvGrpSpPr/>
          <p:nvPr/>
        </p:nvGrpSpPr>
        <p:grpSpPr>
          <a:xfrm>
            <a:off x="2097527" y="4173229"/>
            <a:ext cx="497408" cy="523689"/>
            <a:chOff x="4740385" y="3954462"/>
            <a:chExt cx="487252" cy="512996"/>
          </a:xfrm>
        </p:grpSpPr>
        <p:sp>
          <p:nvSpPr>
            <p:cNvPr id="40" name="Oval 39"/>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1" name="Straight Connector 40"/>
            <p:cNvCxnSpPr>
              <a:stCxn id="40" idx="1"/>
              <a:endCxn id="40"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7"/>
              <a:endCxn id="40"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1987386" y="2854508"/>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8" name="Group 17"/>
          <p:cNvGrpSpPr/>
          <p:nvPr/>
        </p:nvGrpSpPr>
        <p:grpSpPr>
          <a:xfrm>
            <a:off x="2987191" y="4178539"/>
            <a:ext cx="493796" cy="519886"/>
            <a:chOff x="5154100" y="3720044"/>
            <a:chExt cx="801662" cy="844018"/>
          </a:xfrm>
        </p:grpSpPr>
        <p:sp>
          <p:nvSpPr>
            <p:cNvPr id="37" name="Oval 3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8" name="Straight Connector 37"/>
            <p:cNvCxnSpPr>
              <a:stCxn id="3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3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bwMode="auto">
          <a:xfrm>
            <a:off x="2855851" y="2848449"/>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0" name="TextBox 19"/>
          <p:cNvSpPr txBox="1"/>
          <p:nvPr/>
        </p:nvSpPr>
        <p:spPr>
          <a:xfrm rot="16200000">
            <a:off x="1729290" y="3265793"/>
            <a:ext cx="1229553"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21" name="TextBox 20"/>
          <p:cNvSpPr txBox="1"/>
          <p:nvPr/>
        </p:nvSpPr>
        <p:spPr>
          <a:xfrm rot="16200000">
            <a:off x="2848246" y="3261977"/>
            <a:ext cx="725504" cy="479709"/>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22" name="Group 21"/>
          <p:cNvGrpSpPr/>
          <p:nvPr/>
        </p:nvGrpSpPr>
        <p:grpSpPr>
          <a:xfrm>
            <a:off x="6416512" y="4156163"/>
            <a:ext cx="497408" cy="523689"/>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auto">
          <a:xfrm>
            <a:off x="6306372" y="283744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4" name="Group 23"/>
          <p:cNvGrpSpPr/>
          <p:nvPr/>
        </p:nvGrpSpPr>
        <p:grpSpPr>
          <a:xfrm>
            <a:off x="7306177" y="4161474"/>
            <a:ext cx="493796" cy="519886"/>
            <a:chOff x="5154100" y="3720044"/>
            <a:chExt cx="801662" cy="844018"/>
          </a:xfrm>
        </p:grpSpPr>
        <p:sp>
          <p:nvSpPr>
            <p:cNvPr id="31" name="Oval 30"/>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2" name="Straight Connector 31"/>
            <p:cNvCxnSpPr>
              <a:stCxn id="31"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31"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7174835" y="283138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6" name="Isosceles Triangle 25"/>
          <p:cNvSpPr/>
          <p:nvPr/>
        </p:nvSpPr>
        <p:spPr bwMode="auto">
          <a:xfrm rot="5400000">
            <a:off x="8256154" y="4123800"/>
            <a:ext cx="354260" cy="568726"/>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7" name="Rectangle 26"/>
          <p:cNvSpPr/>
          <p:nvPr/>
        </p:nvSpPr>
        <p:spPr bwMode="auto">
          <a:xfrm>
            <a:off x="8055728" y="283744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8" name="TextBox 27"/>
          <p:cNvSpPr txBox="1"/>
          <p:nvPr/>
        </p:nvSpPr>
        <p:spPr>
          <a:xfrm rot="16200000">
            <a:off x="6048274" y="3248727"/>
            <a:ext cx="1229553"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29" name="TextBox 28"/>
          <p:cNvSpPr txBox="1"/>
          <p:nvPr/>
        </p:nvSpPr>
        <p:spPr>
          <a:xfrm rot="16200000">
            <a:off x="7167232" y="3244911"/>
            <a:ext cx="725504" cy="479709"/>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30" name="TextBox 29"/>
          <p:cNvSpPr txBox="1"/>
          <p:nvPr/>
        </p:nvSpPr>
        <p:spPr>
          <a:xfrm rot="16200000">
            <a:off x="7993464" y="3256434"/>
            <a:ext cx="892345" cy="479709"/>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51" name="Rectangle 50"/>
          <p:cNvSpPr/>
          <p:nvPr/>
        </p:nvSpPr>
        <p:spPr bwMode="auto">
          <a:xfrm>
            <a:off x="8952153" y="283138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2" name="TextBox 51"/>
          <p:cNvSpPr txBox="1"/>
          <p:nvPr/>
        </p:nvSpPr>
        <p:spPr>
          <a:xfrm rot="16200000">
            <a:off x="8779188" y="3116877"/>
            <a:ext cx="1113752" cy="746706"/>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3" name="Group 52"/>
          <p:cNvGrpSpPr/>
          <p:nvPr/>
        </p:nvGrpSpPr>
        <p:grpSpPr>
          <a:xfrm>
            <a:off x="9136104" y="4163433"/>
            <a:ext cx="401901" cy="516730"/>
            <a:chOff x="5684837" y="3268662"/>
            <a:chExt cx="1066800" cy="1371600"/>
          </a:xfrm>
        </p:grpSpPr>
        <p:sp>
          <p:nvSpPr>
            <p:cNvPr id="54" name="Oval 53"/>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5" name="Straight Connector 54"/>
            <p:cNvCxnSpPr>
              <a:stCxn id="61" idx="6"/>
              <a:endCxn id="65"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2" idx="6"/>
              <a:endCxn id="65"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2" idx="6"/>
              <a:endCxn id="64"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64"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1" idx="6"/>
              <a:endCxn id="64"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63" idx="6"/>
              <a:endCxn id="65"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Oval 60"/>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4" name="Oval 63"/>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5" name="Oval 64"/>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6" name="Oval 65"/>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7" name="Straight Connector 66"/>
            <p:cNvCxnSpPr>
              <a:stCxn id="54" idx="6"/>
              <a:endCxn id="64"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4" idx="6"/>
              <a:endCxn id="65"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6" idx="6"/>
              <a:endCxn id="65"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6"/>
              <a:endCxn id="64"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bwMode="auto">
          <a:xfrm>
            <a:off x="9848514" y="2831383"/>
            <a:ext cx="756479" cy="2215681"/>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2" name="TextBox 71"/>
          <p:cNvSpPr txBox="1"/>
          <p:nvPr/>
        </p:nvSpPr>
        <p:spPr>
          <a:xfrm rot="16200000">
            <a:off x="9675549" y="3116877"/>
            <a:ext cx="1113752" cy="746706"/>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3" name="Group 72"/>
          <p:cNvGrpSpPr/>
          <p:nvPr/>
        </p:nvGrpSpPr>
        <p:grpSpPr>
          <a:xfrm>
            <a:off x="10032465" y="4163433"/>
            <a:ext cx="401901" cy="516730"/>
            <a:chOff x="5684837" y="3268662"/>
            <a:chExt cx="1066800" cy="1371600"/>
          </a:xfrm>
        </p:grpSpPr>
        <p:sp>
          <p:nvSpPr>
            <p:cNvPr id="74" name="Oval 73"/>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5" name="Straight Connector 74"/>
            <p:cNvCxnSpPr>
              <a:stCxn id="81" idx="6"/>
              <a:endCxn id="85"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2" idx="6"/>
              <a:endCxn id="85"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2" idx="6"/>
              <a:endCxn id="84"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84"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81" idx="6"/>
              <a:endCxn id="84"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3" idx="6"/>
              <a:endCxn id="85"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4" name="Oval 83"/>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5" name="Oval 84"/>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6" name="Oval 85"/>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7" name="Straight Connector 86"/>
            <p:cNvCxnSpPr>
              <a:stCxn id="74" idx="6"/>
              <a:endCxn id="84"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4" idx="6"/>
              <a:endCxn id="85"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6" idx="6"/>
              <a:endCxn id="85"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6" idx="6"/>
              <a:endCxn id="84"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10978567" y="2864789"/>
            <a:ext cx="806575" cy="2130427"/>
            <a:chOff x="9266237" y="2497524"/>
            <a:chExt cx="1143000" cy="3019038"/>
          </a:xfrm>
        </p:grpSpPr>
        <p:sp>
          <p:nvSpPr>
            <p:cNvPr id="91" name="Rectangle 90"/>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2" name="Rectangle 91"/>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4" name="Straight Arrow Connector 93"/>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6" name="TextBox 95"/>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208765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a:t>
            </a:r>
          </a:p>
        </p:txBody>
      </p:sp>
      <p:sp>
        <p:nvSpPr>
          <p:cNvPr id="3" name="Text Placeholder 2"/>
          <p:cNvSpPr>
            <a:spLocks noGrp="1"/>
          </p:cNvSpPr>
          <p:nvPr>
            <p:ph type="body" sz="quarter" idx="10"/>
          </p:nvPr>
        </p:nvSpPr>
        <p:spPr>
          <a:xfrm>
            <a:off x="269239" y="1189495"/>
            <a:ext cx="11653523" cy="2715537"/>
          </a:xfrm>
        </p:spPr>
        <p:txBody>
          <a:bodyPr/>
          <a:lstStyle/>
          <a:p>
            <a:r>
              <a:rPr lang="en-US" dirty="0"/>
              <a:t>Q: Where do all the magic numbers come from?</a:t>
            </a:r>
          </a:p>
          <a:p>
            <a:r>
              <a:rPr lang="en-US" dirty="0"/>
              <a:t>	Features in convolutional layers</a:t>
            </a:r>
          </a:p>
          <a:p>
            <a:r>
              <a:rPr lang="en-US" dirty="0"/>
              <a:t>	Voting weights in fully connected layers</a:t>
            </a:r>
          </a:p>
          <a:p>
            <a:r>
              <a:rPr lang="en-US" dirty="0"/>
              <a:t>A: Backpropagation</a:t>
            </a:r>
          </a:p>
        </p:txBody>
      </p:sp>
    </p:spTree>
    <p:extLst>
      <p:ext uri="{BB962C8B-B14F-4D97-AF65-F5344CB8AC3E}">
        <p14:creationId xmlns:p14="http://schemas.microsoft.com/office/powerpoint/2010/main" val="1954268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Backprop</a:t>
            </a:r>
            <a:endParaRPr lang="en-US" dirty="0"/>
          </a:p>
        </p:txBody>
      </p:sp>
      <p:sp>
        <p:nvSpPr>
          <p:cNvPr id="3" name="Text Placeholder 2"/>
          <p:cNvSpPr>
            <a:spLocks noGrp="1"/>
          </p:cNvSpPr>
          <p:nvPr>
            <p:ph type="body" sz="quarter" idx="10"/>
          </p:nvPr>
        </p:nvSpPr>
        <p:spPr>
          <a:xfrm>
            <a:off x="269239" y="1189495"/>
            <a:ext cx="11653523" cy="724143"/>
          </a:xfrm>
        </p:spPr>
        <p:txBody>
          <a:bodyPr/>
          <a:lstStyle/>
          <a:p>
            <a:r>
              <a:rPr lang="en-US" dirty="0"/>
              <a:t>Error = right answer – actual answer</a:t>
            </a:r>
          </a:p>
        </p:txBody>
      </p:sp>
      <p:pic>
        <p:nvPicPr>
          <p:cNvPr id="4" name="Picture 3"/>
          <p:cNvPicPr>
            <a:picLocks noChangeAspect="1"/>
          </p:cNvPicPr>
          <p:nvPr/>
        </p:nvPicPr>
        <p:blipFill>
          <a:blip r:embed="rId2"/>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131447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97" name="Picture 96"/>
          <p:cNvPicPr>
            <a:picLocks noChangeAspect="1"/>
          </p:cNvPicPr>
          <p:nvPr/>
        </p:nvPicPr>
        <p:blipFill>
          <a:blip r:embed="rId2"/>
          <a:stretch>
            <a:fillRect/>
          </a:stretch>
        </p:blipFill>
        <p:spPr>
          <a:xfrm>
            <a:off x="3309415" y="702687"/>
            <a:ext cx="6148177" cy="1662297"/>
          </a:xfrm>
          <a:prstGeom prst="rect">
            <a:avLst/>
          </a:prstGeom>
        </p:spPr>
      </p:pic>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420703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09415" y="709229"/>
            <a:ext cx="6148177" cy="1662297"/>
          </a:xfrm>
          <a:prstGeom prst="rect">
            <a:avLst/>
          </a:prstGeom>
        </p:spPr>
      </p:pic>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2239285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21381" y="704119"/>
            <a:ext cx="6136212" cy="1659062"/>
          </a:xfrm>
          <a:prstGeom prst="rect">
            <a:avLst/>
          </a:prstGeom>
        </p:spPr>
      </p:pic>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165792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pic>
        <p:nvPicPr>
          <p:cNvPr id="2" name="Picture 1">
            <a:extLst>
              <a:ext uri="{FF2B5EF4-FFF2-40B4-BE49-F238E27FC236}">
                <a16:creationId xmlns:a16="http://schemas.microsoft.com/office/drawing/2014/main" id="{412B9340-A2B4-FA4C-B055-6463B6E0C518}"/>
              </a:ext>
            </a:extLst>
          </p:cNvPr>
          <p:cNvPicPr>
            <a:picLocks noChangeAspect="1"/>
          </p:cNvPicPr>
          <p:nvPr/>
        </p:nvPicPr>
        <p:blipFill>
          <a:blip r:embed="rId5"/>
          <a:stretch>
            <a:fillRect/>
          </a:stretch>
        </p:blipFill>
        <p:spPr>
          <a:xfrm>
            <a:off x="1657350" y="254000"/>
            <a:ext cx="8877300" cy="6350000"/>
          </a:xfrm>
          <a:prstGeom prst="rect">
            <a:avLst/>
          </a:prstGeom>
        </p:spPr>
      </p:pic>
    </p:spTree>
    <p:extLst>
      <p:ext uri="{BB962C8B-B14F-4D97-AF65-F5344CB8AC3E}">
        <p14:creationId xmlns:p14="http://schemas.microsoft.com/office/powerpoint/2010/main" val="12914274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09415" y="705754"/>
            <a:ext cx="6148177" cy="1662297"/>
          </a:xfrm>
          <a:prstGeom prst="rect">
            <a:avLst/>
          </a:prstGeom>
        </p:spPr>
      </p:pic>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3"/>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spTree>
    <p:extLst>
      <p:ext uri="{BB962C8B-B14F-4D97-AF65-F5344CB8AC3E}">
        <p14:creationId xmlns:p14="http://schemas.microsoft.com/office/powerpoint/2010/main" val="321848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Backprop</a:t>
            </a:r>
            <a:endParaRPr lang="en-US" dirty="0"/>
          </a:p>
        </p:txBody>
      </p:sp>
      <p:pic>
        <p:nvPicPr>
          <p:cNvPr id="4" name="Picture 3"/>
          <p:cNvPicPr>
            <a:picLocks noChangeAspect="1"/>
          </p:cNvPicPr>
          <p:nvPr/>
        </p:nvPicPr>
        <p:blipFill>
          <a:blip r:embed="rId2"/>
          <a:stretch>
            <a:fillRect/>
          </a:stretch>
        </p:blipFill>
        <p:spPr>
          <a:xfrm>
            <a:off x="260942" y="3278177"/>
            <a:ext cx="1344637" cy="1303651"/>
          </a:xfrm>
          <a:prstGeom prst="rect">
            <a:avLst/>
          </a:prstGeom>
        </p:spPr>
      </p:pic>
      <p:cxnSp>
        <p:nvCxnSpPr>
          <p:cNvPr id="5" name="Straight Arrow Connector 4"/>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1987386" y="2831384"/>
            <a:ext cx="8618391" cy="2238805"/>
            <a:chOff x="2027237" y="2887662"/>
            <a:chExt cx="8791208" cy="2283698"/>
          </a:xfrm>
        </p:grpSpPr>
        <p:grpSp>
          <p:nvGrpSpPr>
            <p:cNvPr id="6" name="Group 5"/>
            <p:cNvGrpSpPr/>
            <p:nvPr/>
          </p:nvGrpSpPr>
          <p:grpSpPr>
            <a:xfrm>
              <a:off x="3887743" y="4250234"/>
              <a:ext cx="507382" cy="534190"/>
              <a:chOff x="4740385" y="3954462"/>
              <a:chExt cx="487252" cy="512996"/>
            </a:xfrm>
          </p:grpSpPr>
          <p:sp>
            <p:nvSpPr>
              <p:cNvPr id="7" name="Oval 6"/>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12" name="Oval 11"/>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3" name="Straight Connector 12"/>
              <p:cNvCxnSpPr>
                <a:stCxn id="1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Isosceles Triangle 15"/>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22" name="Oval 21"/>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3" name="Straight Connector 22"/>
              <p:cNvCxnSpPr>
                <a:stCxn id="22" idx="1"/>
                <a:endCxn id="22"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7"/>
                <a:endCxn id="22"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6" name="Group 25"/>
            <p:cNvGrpSpPr/>
            <p:nvPr/>
          </p:nvGrpSpPr>
          <p:grpSpPr>
            <a:xfrm>
              <a:off x="3047090" y="4261830"/>
              <a:ext cx="503698" cy="530311"/>
              <a:chOff x="5154100" y="3720044"/>
              <a:chExt cx="801662" cy="844018"/>
            </a:xfrm>
          </p:grpSpPr>
          <p:sp>
            <p:nvSpPr>
              <p:cNvPr id="27" name="Oval 26"/>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2" name="TextBox 31"/>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33" name="Group 32"/>
            <p:cNvGrpSpPr/>
            <p:nvPr/>
          </p:nvGrpSpPr>
          <p:grpSpPr>
            <a:xfrm>
              <a:off x="6545176" y="4239006"/>
              <a:ext cx="507382" cy="534190"/>
              <a:chOff x="4740385" y="3954462"/>
              <a:chExt cx="487252" cy="512996"/>
            </a:xfrm>
          </p:grpSpPr>
          <p:sp>
            <p:nvSpPr>
              <p:cNvPr id="34" name="Oval 33"/>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5" name="Straight Connector 34"/>
              <p:cNvCxnSpPr>
                <a:stCxn id="34" idx="1"/>
                <a:endCxn id="34"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4" idx="7"/>
                <a:endCxn id="34"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8" name="Group 37"/>
            <p:cNvGrpSpPr/>
            <p:nvPr/>
          </p:nvGrpSpPr>
          <p:grpSpPr>
            <a:xfrm>
              <a:off x="7452680" y="4244423"/>
              <a:ext cx="503698" cy="530311"/>
              <a:chOff x="5154100" y="3720044"/>
              <a:chExt cx="801662" cy="844018"/>
            </a:xfrm>
          </p:grpSpPr>
          <p:sp>
            <p:nvSpPr>
              <p:cNvPr id="39" name="Oval 38"/>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0" name="Straight Connector 39"/>
              <p:cNvCxnSpPr>
                <a:stCxn id="39"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3" name="Isosceles Triangle 42"/>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Rectangle 43"/>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5" name="TextBox 44"/>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46" name="TextBox 45"/>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47" name="TextBox 46"/>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48" name="Rectangle 47"/>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TextBox 48"/>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50" name="Group 49"/>
            <p:cNvGrpSpPr/>
            <p:nvPr/>
          </p:nvGrpSpPr>
          <p:grpSpPr>
            <a:xfrm>
              <a:off x="9319301" y="4246422"/>
              <a:ext cx="409960" cy="527092"/>
              <a:chOff x="5684837" y="3268662"/>
              <a:chExt cx="1066800" cy="1371600"/>
            </a:xfrm>
          </p:grpSpPr>
          <p:sp>
            <p:nvSpPr>
              <p:cNvPr id="51" name="Oval 5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2" name="Straight Connector 51"/>
              <p:cNvCxnSpPr>
                <a:stCxn id="58" idx="6"/>
                <a:endCxn id="6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6"/>
                <a:endCxn id="6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6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8" idx="6"/>
                <a:endCxn id="6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0" idx="6"/>
                <a:endCxn id="6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9" name="Oval 5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0" name="Oval 5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Oval 6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3" name="Oval 6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4" name="Straight Connector 63"/>
              <p:cNvCxnSpPr>
                <a:stCxn id="51" idx="6"/>
                <a:endCxn id="6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1" idx="6"/>
                <a:endCxn id="6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6"/>
                <a:endCxn id="6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3" idx="6"/>
                <a:endCxn id="6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TextBox 68"/>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70" name="Group 69"/>
            <p:cNvGrpSpPr/>
            <p:nvPr/>
          </p:nvGrpSpPr>
          <p:grpSpPr>
            <a:xfrm>
              <a:off x="10233636" y="4246422"/>
              <a:ext cx="409960" cy="527092"/>
              <a:chOff x="5684837" y="3268662"/>
              <a:chExt cx="1066800" cy="1371600"/>
            </a:xfrm>
          </p:grpSpPr>
          <p:sp>
            <p:nvSpPr>
              <p:cNvPr id="71" name="Oval 70"/>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78" idx="6"/>
                <a:endCxn id="82"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9" idx="6"/>
                <a:endCxn id="82"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9" idx="6"/>
                <a:endCxn id="81"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81"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8" idx="6"/>
                <a:endCxn id="81"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0" idx="6"/>
                <a:endCxn id="82"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9" name="Oval 78"/>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0" name="Oval 79"/>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Oval 80"/>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2" name="Oval 81"/>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3" name="Oval 82"/>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4" name="Straight Connector 83"/>
              <p:cNvCxnSpPr>
                <a:stCxn id="71" idx="6"/>
                <a:endCxn id="81"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1" idx="6"/>
                <a:endCxn id="82"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 idx="6"/>
                <a:endCxn id="82"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3" idx="6"/>
                <a:endCxn id="81"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978567" y="2864789"/>
            <a:ext cx="806575" cy="2130427"/>
            <a:chOff x="9266237" y="2497524"/>
            <a:chExt cx="1143000" cy="3019038"/>
          </a:xfrm>
        </p:grpSpPr>
        <p:sp>
          <p:nvSpPr>
            <p:cNvPr id="89" name="Rectangle 88"/>
            <p:cNvSpPr/>
            <p:nvPr/>
          </p:nvSpPr>
          <p:spPr bwMode="auto">
            <a:xfrm>
              <a:off x="9266237" y="2497524"/>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X</a:t>
              </a:r>
              <a:endParaRPr lang="en-US" sz="1961" dirty="0">
                <a:gradFill>
                  <a:gsLst>
                    <a:gs pos="0">
                      <a:srgbClr val="FFFFFF"/>
                    </a:gs>
                    <a:gs pos="100000">
                      <a:srgbClr val="FFFFFF"/>
                    </a:gs>
                  </a:gsLst>
                  <a:lin ang="5400000" scaled="0"/>
                </a:gradFill>
              </a:endParaRPr>
            </a:p>
          </p:txBody>
        </p:sp>
        <p:sp>
          <p:nvSpPr>
            <p:cNvPr id="90" name="Rectangle 89"/>
            <p:cNvSpPr/>
            <p:nvPr/>
          </p:nvSpPr>
          <p:spPr bwMode="auto">
            <a:xfrm>
              <a:off x="9266237" y="4373562"/>
              <a:ext cx="1143000" cy="1143000"/>
            </a:xfrm>
            <a:prstGeom prst="rect">
              <a:avLst/>
            </a:prstGeom>
            <a:solidFill>
              <a:schemeClr val="tx1"/>
            </a:solid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b="1" dirty="0">
                  <a:solidFill>
                    <a:schemeClr val="bg1">
                      <a:lumMod val="50000"/>
                    </a:schemeClr>
                  </a:solidFill>
                </a:rPr>
                <a:t>O</a:t>
              </a:r>
              <a:endParaRPr lang="en-US" sz="1961" dirty="0">
                <a:gradFill>
                  <a:gsLst>
                    <a:gs pos="0">
                      <a:srgbClr val="FFFFFF"/>
                    </a:gs>
                    <a:gs pos="100000">
                      <a:srgbClr val="FFFFFF"/>
                    </a:gs>
                  </a:gsLst>
                  <a:lin ang="5400000" scaled="0"/>
                </a:gradFill>
              </a:endParaRPr>
            </a:p>
          </p:txBody>
        </p:sp>
      </p:grpSp>
      <p:cxnSp>
        <p:nvCxnSpPr>
          <p:cNvPr id="91" name="Straight Arrow Connector 90"/>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1026336" y="2310894"/>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.92</a:t>
            </a:r>
          </a:p>
        </p:txBody>
      </p:sp>
      <p:sp>
        <p:nvSpPr>
          <p:cNvPr id="93" name="TextBox 92"/>
          <p:cNvSpPr txBox="1"/>
          <p:nvPr/>
        </p:nvSpPr>
        <p:spPr>
          <a:xfrm>
            <a:off x="11026336" y="5034149"/>
            <a:ext cx="687371"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.51</a:t>
            </a:r>
          </a:p>
        </p:txBody>
      </p:sp>
      <p:pic>
        <p:nvPicPr>
          <p:cNvPr id="96" name="Picture 95"/>
          <p:cNvPicPr>
            <a:picLocks noChangeAspect="1"/>
          </p:cNvPicPr>
          <p:nvPr/>
        </p:nvPicPr>
        <p:blipFill>
          <a:blip r:embed="rId3"/>
          <a:stretch>
            <a:fillRect/>
          </a:stretch>
        </p:blipFill>
        <p:spPr>
          <a:xfrm>
            <a:off x="3309416" y="700301"/>
            <a:ext cx="6148177" cy="1674257"/>
          </a:xfrm>
          <a:prstGeom prst="rect">
            <a:avLst/>
          </a:prstGeom>
        </p:spPr>
      </p:pic>
    </p:spTree>
    <p:extLst>
      <p:ext uri="{BB962C8B-B14F-4D97-AF65-F5344CB8AC3E}">
        <p14:creationId xmlns:p14="http://schemas.microsoft.com/office/powerpoint/2010/main" val="81504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7623069" y="3339061"/>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52" name="Oval 51"/>
          <p:cNvSpPr/>
          <p:nvPr/>
        </p:nvSpPr>
        <p:spPr bwMode="auto">
          <a:xfrm>
            <a:off x="7067127" y="1860256"/>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5" name="Straight Arrow Connector 4"/>
          <p:cNvCxnSpPr/>
          <p:nvPr/>
        </p:nvCxnSpPr>
        <p:spPr>
          <a:xfrm flipH="1" flipV="1">
            <a:off x="7291233" y="2159065"/>
            <a:ext cx="149404" cy="43020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0041" y="2983564"/>
            <a:ext cx="149404" cy="355498"/>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sp>
        <p:nvSpPr>
          <p:cNvPr id="20" name="Text Placeholder 2"/>
          <p:cNvSpPr>
            <a:spLocks noGrp="1"/>
          </p:cNvSpPr>
          <p:nvPr>
            <p:ph type="body" sz="quarter" idx="10"/>
          </p:nvPr>
        </p:nvSpPr>
        <p:spPr>
          <a:xfrm>
            <a:off x="564520" y="2549383"/>
            <a:ext cx="4895850" cy="2896573"/>
          </a:xfrm>
        </p:spPr>
        <p:txBody>
          <a:bodyPr/>
          <a:lstStyle/>
          <a:p>
            <a:r>
              <a:rPr lang="en-US" dirty="0"/>
              <a:t>For each input feature and voting weight, adjust it up and down a bit and see how the error changes. </a:t>
            </a:r>
          </a:p>
        </p:txBody>
      </p:sp>
    </p:spTree>
    <p:extLst>
      <p:ext uri="{BB962C8B-B14F-4D97-AF65-F5344CB8AC3E}">
        <p14:creationId xmlns:p14="http://schemas.microsoft.com/office/powerpoint/2010/main" val="1842765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slides from:</a:t>
            </a:r>
          </a:p>
        </p:txBody>
      </p:sp>
      <p:sp>
        <p:nvSpPr>
          <p:cNvPr id="3" name="Text Placeholder 2"/>
          <p:cNvSpPr>
            <a:spLocks noGrp="1"/>
          </p:cNvSpPr>
          <p:nvPr>
            <p:ph type="body" sz="quarter" idx="10"/>
          </p:nvPr>
        </p:nvSpPr>
        <p:spPr>
          <a:xfrm>
            <a:off x="418643" y="1412045"/>
            <a:ext cx="5527952" cy="4387100"/>
          </a:xfrm>
        </p:spPr>
        <p:txBody>
          <a:bodyPr/>
          <a:lstStyle/>
          <a:p>
            <a:endParaRPr lang="en-US" dirty="0">
              <a:hlinkClick r:id="rId2"/>
            </a:endParaRPr>
          </a:p>
          <a:p>
            <a:r>
              <a:rPr lang="en-US" dirty="0">
                <a:hlinkClick r:id="rId3"/>
              </a:rPr>
              <a:t>Brandon Rohrer</a:t>
            </a:r>
            <a:endParaRPr lang="en-US" dirty="0"/>
          </a:p>
          <a:p>
            <a:r>
              <a:rPr lang="en-US" dirty="0">
                <a:hlinkClick r:id="rId4"/>
              </a:rPr>
              <a:t>@_</a:t>
            </a:r>
            <a:r>
              <a:rPr lang="en-US" dirty="0" err="1">
                <a:hlinkClick r:id="rId4"/>
              </a:rPr>
              <a:t>brohrer</a:t>
            </a:r>
            <a:r>
              <a:rPr lang="en-US" dirty="0">
                <a:hlinkClick r:id="rId4"/>
              </a:rPr>
              <a:t>_ on Twitter</a:t>
            </a:r>
            <a:endParaRPr lang="en-US" dirty="0"/>
          </a:p>
          <a:p>
            <a:r>
              <a:rPr lang="en-US" dirty="0"/>
              <a:t>#</a:t>
            </a:r>
            <a:r>
              <a:rPr lang="en-US" dirty="0" err="1"/>
              <a:t>HowItWorks</a:t>
            </a:r>
            <a:r>
              <a:rPr lang="en-US" dirty="0"/>
              <a:t> #</a:t>
            </a:r>
            <a:r>
              <a:rPr lang="en-US" dirty="0" err="1"/>
              <a:t>ConvNet</a:t>
            </a:r>
            <a:r>
              <a:rPr lang="en-US" dirty="0"/>
              <a:t> </a:t>
            </a:r>
          </a:p>
          <a:p>
            <a:r>
              <a:rPr lang="en-US" sz="2353" dirty="0">
                <a:hlinkClick r:id="rId2"/>
              </a:rPr>
              <a:t>brohrer@microsoft.com</a:t>
            </a:r>
            <a:endParaRPr lang="en-US" sz="2353" dirty="0"/>
          </a:p>
          <a:p>
            <a:endParaRPr lang="en-US" sz="2353" dirty="0"/>
          </a:p>
          <a:p>
            <a:endParaRPr lang="en-US" sz="2353" dirty="0"/>
          </a:p>
          <a:p>
            <a:endParaRPr lang="en-US" dirty="0"/>
          </a:p>
        </p:txBody>
      </p:sp>
      <p:pic>
        <p:nvPicPr>
          <p:cNvPr id="5" name="Picture 4"/>
          <p:cNvPicPr>
            <a:picLocks noChangeAspect="1"/>
          </p:cNvPicPr>
          <p:nvPr/>
        </p:nvPicPr>
        <p:blipFill rotWithShape="1">
          <a:blip r:embed="rId5"/>
          <a:srcRect l="9919" t="5095" r="9919" b="24346"/>
          <a:stretch/>
        </p:blipFill>
        <p:spPr>
          <a:xfrm>
            <a:off x="6917723" y="963832"/>
            <a:ext cx="2456074" cy="3212189"/>
          </a:xfrm>
          <a:prstGeom prst="rect">
            <a:avLst/>
          </a:prstGeom>
        </p:spPr>
      </p:pic>
    </p:spTree>
    <p:extLst>
      <p:ext uri="{BB962C8B-B14F-4D97-AF65-F5344CB8AC3E}">
        <p14:creationId xmlns:p14="http://schemas.microsoft.com/office/powerpoint/2010/main" val="115210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322F-FDBD-4F7F-BFCB-1818A701CB72}"/>
              </a:ext>
            </a:extLst>
          </p:cNvPr>
          <p:cNvSpPr>
            <a:spLocks noGrp="1"/>
          </p:cNvSpPr>
          <p:nvPr>
            <p:ph type="title"/>
          </p:nvPr>
        </p:nvSpPr>
        <p:spPr/>
        <p:txBody>
          <a:bodyPr/>
          <a:lstStyle/>
          <a:p>
            <a:r>
              <a:rPr lang="en-US" dirty="0"/>
              <a:t>Difficulties with real data</a:t>
            </a:r>
          </a:p>
        </p:txBody>
      </p:sp>
      <p:sp>
        <p:nvSpPr>
          <p:cNvPr id="3" name="Content Placeholder 2">
            <a:extLst>
              <a:ext uri="{FF2B5EF4-FFF2-40B4-BE49-F238E27FC236}">
                <a16:creationId xmlns:a16="http://schemas.microsoft.com/office/drawing/2014/main" id="{0A1A98D2-023F-49B2-9B7F-7586AB419BB7}"/>
              </a:ext>
            </a:extLst>
          </p:cNvPr>
          <p:cNvSpPr>
            <a:spLocks noGrp="1"/>
          </p:cNvSpPr>
          <p:nvPr>
            <p:ph idx="1"/>
          </p:nvPr>
        </p:nvSpPr>
        <p:spPr/>
        <p:txBody>
          <a:bodyPr/>
          <a:lstStyle/>
          <a:p>
            <a:r>
              <a:rPr lang="en-US" dirty="0"/>
              <a:t>Data hungry</a:t>
            </a:r>
          </a:p>
          <a:p>
            <a:endParaRPr lang="en-US" dirty="0"/>
          </a:p>
          <a:p>
            <a:r>
              <a:rPr lang="en-US" dirty="0"/>
              <a:t>Garbage in = Garbage out</a:t>
            </a:r>
          </a:p>
          <a:p>
            <a:pPr lvl="1"/>
            <a:r>
              <a:rPr lang="en-US" sz="2800" dirty="0"/>
              <a:t>Need to monitor training data quality</a:t>
            </a:r>
          </a:p>
          <a:p>
            <a:pPr lvl="2"/>
            <a:r>
              <a:rPr lang="en-US" sz="2800" dirty="0"/>
              <a:t>Overfitting</a:t>
            </a:r>
          </a:p>
          <a:p>
            <a:pPr lvl="2"/>
            <a:r>
              <a:rPr lang="en-US" sz="2800" dirty="0"/>
              <a:t>Bias</a:t>
            </a:r>
          </a:p>
        </p:txBody>
      </p:sp>
    </p:spTree>
    <p:extLst>
      <p:ext uri="{BB962C8B-B14F-4D97-AF65-F5344CB8AC3E}">
        <p14:creationId xmlns:p14="http://schemas.microsoft.com/office/powerpoint/2010/main" val="37059477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13314" name="Picture 2" descr="Image result for fine tuning final lay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696" y="2931052"/>
            <a:ext cx="8818739" cy="30921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t>Fine Tuning – dealing with small data</a:t>
            </a:r>
          </a:p>
        </p:txBody>
      </p:sp>
    </p:spTree>
    <p:extLst>
      <p:ext uri="{BB962C8B-B14F-4D97-AF65-F5344CB8AC3E}">
        <p14:creationId xmlns:p14="http://schemas.microsoft.com/office/powerpoint/2010/main" val="15602856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1275-6BF2-4A05-AAB9-27DD5928E958}"/>
              </a:ext>
            </a:extLst>
          </p:cNvPr>
          <p:cNvSpPr>
            <a:spLocks noGrp="1"/>
          </p:cNvSpPr>
          <p:nvPr>
            <p:ph type="title"/>
          </p:nvPr>
        </p:nvSpPr>
        <p:spPr/>
        <p:txBody>
          <a:bodyPr/>
          <a:lstStyle/>
          <a:p>
            <a:r>
              <a:rPr lang="en-US" dirty="0"/>
              <a:t>ML Workflow</a:t>
            </a:r>
          </a:p>
        </p:txBody>
      </p:sp>
      <p:pic>
        <p:nvPicPr>
          <p:cNvPr id="2050" name="Picture 2" descr="https://miro.medium.com/max/1400/1*QV1rVgh3bfaMbtxueS-cgA.png">
            <a:extLst>
              <a:ext uri="{FF2B5EF4-FFF2-40B4-BE49-F238E27FC236}">
                <a16:creationId xmlns:a16="http://schemas.microsoft.com/office/drawing/2014/main" id="{2EA9002D-DCD0-4E22-A87D-0E7CF8E43027}"/>
              </a:ext>
            </a:extLst>
          </p:cNvPr>
          <p:cNvPicPr>
            <a:picLocks noGrp="1" noChangeAspect="1" noChangeArrowheads="1"/>
          </p:cNvPicPr>
          <p:nvPr>
            <p:ph idx="1"/>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19200" y="1986756"/>
            <a:ext cx="97536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7473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A076-20A4-42D2-AF22-38277152E28B}"/>
              </a:ext>
            </a:extLst>
          </p:cNvPr>
          <p:cNvSpPr>
            <a:spLocks noGrp="1"/>
          </p:cNvSpPr>
          <p:nvPr>
            <p:ph type="title"/>
          </p:nvPr>
        </p:nvSpPr>
        <p:spPr>
          <a:xfrm>
            <a:off x="159913" y="0"/>
            <a:ext cx="10515600" cy="1325563"/>
          </a:xfrm>
        </p:spPr>
        <p:txBody>
          <a:bodyPr/>
          <a:lstStyle/>
          <a:p>
            <a:r>
              <a:rPr lang="en-US" dirty="0"/>
              <a:t>Cloud Architecture</a:t>
            </a:r>
          </a:p>
        </p:txBody>
      </p:sp>
      <p:pic>
        <p:nvPicPr>
          <p:cNvPr id="4100" name="Picture 4" descr="Image result for deploying ml models on azure functions">
            <a:extLst>
              <a:ext uri="{FF2B5EF4-FFF2-40B4-BE49-F238E27FC236}">
                <a16:creationId xmlns:a16="http://schemas.microsoft.com/office/drawing/2014/main" id="{B0B68A77-3F86-4684-A73C-9DD3E335C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5697"/>
            <a:ext cx="12192000" cy="587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0248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8A821-0503-400F-B602-2B37DF83A098}"/>
              </a:ext>
            </a:extLst>
          </p:cNvPr>
          <p:cNvSpPr>
            <a:spLocks noGrp="1"/>
          </p:cNvSpPr>
          <p:nvPr>
            <p:ph type="title"/>
          </p:nvPr>
        </p:nvSpPr>
        <p:spPr/>
        <p:txBody>
          <a:bodyPr/>
          <a:lstStyle/>
          <a:p>
            <a:r>
              <a:rPr lang="en-US" dirty="0"/>
              <a:t>Alternative Cloud Architecture</a:t>
            </a:r>
          </a:p>
        </p:txBody>
      </p:sp>
      <p:pic>
        <p:nvPicPr>
          <p:cNvPr id="6" name="Picture 5">
            <a:extLst>
              <a:ext uri="{FF2B5EF4-FFF2-40B4-BE49-F238E27FC236}">
                <a16:creationId xmlns:a16="http://schemas.microsoft.com/office/drawing/2014/main" id="{44FA77B1-A580-4DA3-BABF-BFE44801582C}"/>
              </a:ext>
            </a:extLst>
          </p:cNvPr>
          <p:cNvPicPr>
            <a:picLocks noChangeAspect="1"/>
          </p:cNvPicPr>
          <p:nvPr/>
        </p:nvPicPr>
        <p:blipFill>
          <a:blip r:embed="rId2"/>
          <a:stretch>
            <a:fillRect/>
          </a:stretch>
        </p:blipFill>
        <p:spPr>
          <a:xfrm>
            <a:off x="735723" y="1503266"/>
            <a:ext cx="9574925" cy="5354734"/>
          </a:xfrm>
          <a:prstGeom prst="rect">
            <a:avLst/>
          </a:prstGeom>
        </p:spPr>
      </p:pic>
    </p:spTree>
    <p:extLst>
      <p:ext uri="{BB962C8B-B14F-4D97-AF65-F5344CB8AC3E}">
        <p14:creationId xmlns:p14="http://schemas.microsoft.com/office/powerpoint/2010/main" val="37644018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BE3D-9F74-413B-AA53-3C06A2E6ED86}"/>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B9C91377-16EE-41B7-ABA4-29F3DF0C7E03}"/>
              </a:ext>
            </a:extLst>
          </p:cNvPr>
          <p:cNvSpPr>
            <a:spLocks noGrp="1"/>
          </p:cNvSpPr>
          <p:nvPr>
            <p:ph idx="1"/>
          </p:nvPr>
        </p:nvSpPr>
        <p:spPr/>
        <p:txBody>
          <a:bodyPr>
            <a:normAutofit lnSpcReduction="10000"/>
          </a:bodyPr>
          <a:lstStyle/>
          <a:p>
            <a:r>
              <a:rPr lang="en-US" dirty="0"/>
              <a:t>Process Automation</a:t>
            </a:r>
          </a:p>
          <a:p>
            <a:pPr lvl="1"/>
            <a:r>
              <a:rPr lang="en-US" dirty="0"/>
              <a:t>Data entry, Insurance Risk Assessment</a:t>
            </a:r>
          </a:p>
          <a:p>
            <a:pPr lvl="1"/>
            <a:endParaRPr lang="en-US" dirty="0"/>
          </a:p>
          <a:p>
            <a:r>
              <a:rPr lang="en-US" dirty="0"/>
              <a:t>Sales </a:t>
            </a:r>
            <a:r>
              <a:rPr lang="en-US" dirty="0" err="1"/>
              <a:t>Optimisation</a:t>
            </a:r>
            <a:endParaRPr lang="en-US" dirty="0"/>
          </a:p>
          <a:p>
            <a:pPr lvl="1"/>
            <a:r>
              <a:rPr lang="en-US" dirty="0"/>
              <a:t>Sales forecasting, churn predictions</a:t>
            </a:r>
          </a:p>
          <a:p>
            <a:pPr lvl="1"/>
            <a:endParaRPr lang="en-US" dirty="0"/>
          </a:p>
          <a:p>
            <a:r>
              <a:rPr lang="en-US" dirty="0"/>
              <a:t>Customer Service</a:t>
            </a:r>
          </a:p>
          <a:p>
            <a:pPr lvl="1"/>
            <a:r>
              <a:rPr lang="en-US" dirty="0"/>
              <a:t>Chatbots, VA</a:t>
            </a:r>
          </a:p>
          <a:p>
            <a:pPr lvl="1"/>
            <a:endParaRPr lang="en-US" dirty="0"/>
          </a:p>
          <a:p>
            <a:r>
              <a:rPr lang="en-US" dirty="0"/>
              <a:t>Security and Fraud</a:t>
            </a:r>
          </a:p>
          <a:p>
            <a:pPr lvl="1"/>
            <a:r>
              <a:rPr lang="en-US" dirty="0"/>
              <a:t>Predict Analytics vs </a:t>
            </a:r>
            <a:r>
              <a:rPr lang="en-US" dirty="0" err="1"/>
              <a:t>Behavioural</a:t>
            </a:r>
            <a:r>
              <a:rPr lang="en-US" dirty="0"/>
              <a:t> Analytics</a:t>
            </a:r>
          </a:p>
        </p:txBody>
      </p:sp>
    </p:spTree>
    <p:extLst>
      <p:ext uri="{BB962C8B-B14F-4D97-AF65-F5344CB8AC3E}">
        <p14:creationId xmlns:p14="http://schemas.microsoft.com/office/powerpoint/2010/main" val="266333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6" name="Picture 5">
            <a:extLst>
              <a:ext uri="{FF2B5EF4-FFF2-40B4-BE49-F238E27FC236}">
                <a16:creationId xmlns:a16="http://schemas.microsoft.com/office/drawing/2014/main" id="{ADB15AF2-A42B-6D44-84FF-585329029FC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080933" y="1147762"/>
            <a:ext cx="8111067" cy="4562475"/>
          </a:xfrm>
          <a:prstGeom prst="rect">
            <a:avLst/>
          </a:prstGeom>
        </p:spPr>
      </p:pic>
      <p:pic>
        <p:nvPicPr>
          <p:cNvPr id="8" name="Picture 7">
            <a:extLst>
              <a:ext uri="{FF2B5EF4-FFF2-40B4-BE49-F238E27FC236}">
                <a16:creationId xmlns:a16="http://schemas.microsoft.com/office/drawing/2014/main" id="{A79A3D49-09F9-A64E-8996-26B8A02B28BB}"/>
              </a:ext>
            </a:extLst>
          </p:cNvPr>
          <p:cNvPicPr>
            <a:picLocks noChangeAspect="1"/>
          </p:cNvPicPr>
          <p:nvPr/>
        </p:nvPicPr>
        <p:blipFill rotWithShape="1">
          <a:blip r:embed="rId5"/>
          <a:srcRect r="50000"/>
          <a:stretch/>
        </p:blipFill>
        <p:spPr>
          <a:xfrm>
            <a:off x="123728" y="1615280"/>
            <a:ext cx="3957205" cy="3627438"/>
          </a:xfrm>
          <a:prstGeom prst="rect">
            <a:avLst/>
          </a:prstGeom>
        </p:spPr>
      </p:pic>
      <p:sp>
        <p:nvSpPr>
          <p:cNvPr id="7"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Convolutional Neural Network</a:t>
            </a:r>
          </a:p>
        </p:txBody>
      </p:sp>
    </p:spTree>
    <p:extLst>
      <p:ext uri="{BB962C8B-B14F-4D97-AF65-F5344CB8AC3E}">
        <p14:creationId xmlns:p14="http://schemas.microsoft.com/office/powerpoint/2010/main" val="41650136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7ABD7B-56A0-467C-8D3E-7E9375C6FE63}"/>
              </a:ext>
            </a:extLst>
          </p:cNvPr>
          <p:cNvSpPr/>
          <p:nvPr/>
        </p:nvSpPr>
        <p:spPr>
          <a:xfrm>
            <a:off x="6856497" y="6396335"/>
            <a:ext cx="5335503" cy="461665"/>
          </a:xfrm>
          <a:prstGeom prst="rect">
            <a:avLst/>
          </a:prstGeom>
        </p:spPr>
        <p:txBody>
          <a:bodyPr wrap="square">
            <a:spAutoFit/>
          </a:bodyPr>
          <a:lstStyle/>
          <a:p>
            <a:r>
              <a:rPr lang="en-US" sz="1200" dirty="0">
                <a:hlinkClick r:id="rId3"/>
              </a:rPr>
              <a:t>https://www.facebook.com/datacomcommunity/videos/10155630315030847/</a:t>
            </a:r>
            <a:endParaRPr lang="en-US" sz="1200" dirty="0"/>
          </a:p>
          <a:p>
            <a:endParaRPr lang="en-US" sz="1200" dirty="0"/>
          </a:p>
        </p:txBody>
      </p:sp>
      <p:pic>
        <p:nvPicPr>
          <p:cNvPr id="5" name="Picture 4">
            <a:hlinkClick r:id="rId3"/>
            <a:extLst>
              <a:ext uri="{FF2B5EF4-FFF2-40B4-BE49-F238E27FC236}">
                <a16:creationId xmlns:a16="http://schemas.microsoft.com/office/drawing/2014/main" id="{DA28DB97-723C-423A-856E-49ECBA765F1F}"/>
              </a:ext>
            </a:extLst>
          </p:cNvPr>
          <p:cNvPicPr>
            <a:picLocks noChangeAspect="1"/>
          </p:cNvPicPr>
          <p:nvPr/>
        </p:nvPicPr>
        <p:blipFill>
          <a:blip r:embed="rId4"/>
          <a:stretch>
            <a:fillRect/>
          </a:stretch>
        </p:blipFill>
        <p:spPr>
          <a:xfrm>
            <a:off x="2752725" y="1204912"/>
            <a:ext cx="6686550" cy="4448175"/>
          </a:xfrm>
          <a:prstGeom prst="rect">
            <a:avLst/>
          </a:prstGeom>
        </p:spPr>
      </p:pic>
    </p:spTree>
    <p:extLst>
      <p:ext uri="{BB962C8B-B14F-4D97-AF65-F5344CB8AC3E}">
        <p14:creationId xmlns:p14="http://schemas.microsoft.com/office/powerpoint/2010/main" val="14503757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BE3D-9F74-413B-AA53-3C06A2E6ED86}"/>
              </a:ext>
            </a:extLst>
          </p:cNvPr>
          <p:cNvSpPr>
            <a:spLocks noGrp="1"/>
          </p:cNvSpPr>
          <p:nvPr>
            <p:ph type="title"/>
          </p:nvPr>
        </p:nvSpPr>
        <p:spPr>
          <a:xfrm>
            <a:off x="838200" y="365126"/>
            <a:ext cx="10515600" cy="1016000"/>
          </a:xfrm>
        </p:spPr>
        <p:txBody>
          <a:bodyPr/>
          <a:lstStyle/>
          <a:p>
            <a:r>
              <a:rPr lang="en-US" dirty="0"/>
              <a:t>Resources</a:t>
            </a:r>
          </a:p>
        </p:txBody>
      </p:sp>
      <p:sp>
        <p:nvSpPr>
          <p:cNvPr id="3" name="Content Placeholder 2">
            <a:extLst>
              <a:ext uri="{FF2B5EF4-FFF2-40B4-BE49-F238E27FC236}">
                <a16:creationId xmlns:a16="http://schemas.microsoft.com/office/drawing/2014/main" id="{B9C91377-16EE-41B7-ABA4-29F3DF0C7E03}"/>
              </a:ext>
            </a:extLst>
          </p:cNvPr>
          <p:cNvSpPr>
            <a:spLocks noGrp="1"/>
          </p:cNvSpPr>
          <p:nvPr>
            <p:ph idx="1"/>
          </p:nvPr>
        </p:nvSpPr>
        <p:spPr>
          <a:xfrm>
            <a:off x="838200" y="1543050"/>
            <a:ext cx="10515600" cy="4924425"/>
          </a:xfrm>
        </p:spPr>
        <p:txBody>
          <a:bodyPr>
            <a:normAutofit fontScale="92500" lnSpcReduction="20000"/>
          </a:bodyPr>
          <a:lstStyle/>
          <a:p>
            <a:r>
              <a:rPr lang="en-US" dirty="0" err="1"/>
              <a:t>Youtube</a:t>
            </a:r>
            <a:endParaRPr lang="en-US" dirty="0"/>
          </a:p>
          <a:p>
            <a:pPr lvl="1"/>
            <a:r>
              <a:rPr lang="en-US" dirty="0">
                <a:hlinkClick r:id="rId3"/>
              </a:rPr>
              <a:t>http://3b1b.co/neural-networks</a:t>
            </a:r>
            <a:endParaRPr lang="en-US" dirty="0"/>
          </a:p>
          <a:p>
            <a:pPr lvl="1"/>
            <a:r>
              <a:rPr lang="en-US" dirty="0">
                <a:hlinkClick r:id="rId4"/>
              </a:rPr>
              <a:t>https://www.youtube.com/playlist?list=PLZbbT5o_s2xq7LwI2y8_QtvuXZedL6tQU</a:t>
            </a:r>
            <a:endParaRPr lang="en-US" dirty="0"/>
          </a:p>
          <a:p>
            <a:pPr lvl="1"/>
            <a:r>
              <a:rPr lang="en-US" dirty="0">
                <a:hlinkClick r:id="rId5"/>
              </a:rPr>
              <a:t>https://www.youtube.com/watch?v=JB8T_zN7ZC0</a:t>
            </a:r>
            <a:endParaRPr lang="en-US" dirty="0"/>
          </a:p>
          <a:p>
            <a:pPr lvl="1"/>
            <a:r>
              <a:rPr lang="en-US" dirty="0"/>
              <a:t>… + a LOT more</a:t>
            </a:r>
          </a:p>
          <a:p>
            <a:pPr marL="457200" lvl="1" indent="0">
              <a:buNone/>
            </a:pPr>
            <a:endParaRPr lang="en-US" dirty="0"/>
          </a:p>
          <a:p>
            <a:r>
              <a:rPr lang="en-US" dirty="0"/>
              <a:t>MOOCs</a:t>
            </a:r>
          </a:p>
          <a:p>
            <a:pPr lvl="1"/>
            <a:r>
              <a:rPr lang="en-US" dirty="0">
                <a:hlinkClick r:id="rId6" action="ppaction://hlinkfile"/>
              </a:rPr>
              <a:t>fast.ai</a:t>
            </a:r>
            <a:endParaRPr lang="en-US" dirty="0"/>
          </a:p>
          <a:p>
            <a:pPr lvl="1"/>
            <a:r>
              <a:rPr lang="en-US" dirty="0">
                <a:hlinkClick r:id="rId7" action="ppaction://hlinkfile"/>
              </a:rPr>
              <a:t>deeplearning.ai</a:t>
            </a:r>
            <a:endParaRPr lang="en-US" dirty="0"/>
          </a:p>
          <a:p>
            <a:pPr lvl="1"/>
            <a:r>
              <a:rPr lang="en-US" dirty="0">
                <a:hlinkClick r:id="rId8"/>
              </a:rPr>
              <a:t>http://cs231n.stanford.edu</a:t>
            </a:r>
            <a:endParaRPr lang="en-US" dirty="0"/>
          </a:p>
          <a:p>
            <a:endParaRPr lang="en-US" dirty="0"/>
          </a:p>
          <a:p>
            <a:r>
              <a:rPr lang="en-US" dirty="0" err="1"/>
              <a:t>Tensorflow</a:t>
            </a:r>
            <a:r>
              <a:rPr lang="en-US" dirty="0"/>
              <a:t> Transfer Learning tutorial</a:t>
            </a:r>
          </a:p>
          <a:p>
            <a:pPr lvl="1"/>
            <a:r>
              <a:rPr lang="en-US" dirty="0">
                <a:hlinkClick r:id="rId9"/>
              </a:rPr>
              <a:t>https://www.tensorflow.org/beta/tutorials/images/transfer_learning</a:t>
            </a:r>
            <a:br>
              <a:rPr lang="en-US" dirty="0"/>
            </a:br>
            <a:endParaRPr lang="en-US" dirty="0"/>
          </a:p>
        </p:txBody>
      </p:sp>
    </p:spTree>
    <p:extLst>
      <p:ext uri="{BB962C8B-B14F-4D97-AF65-F5344CB8AC3E}">
        <p14:creationId xmlns:p14="http://schemas.microsoft.com/office/powerpoint/2010/main" val="7980649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BE3D-9F74-413B-AA53-3C06A2E6ED86}"/>
              </a:ext>
            </a:extLst>
          </p:cNvPr>
          <p:cNvSpPr>
            <a:spLocks noGrp="1"/>
          </p:cNvSpPr>
          <p:nvPr>
            <p:ph type="title"/>
          </p:nvPr>
        </p:nvSpPr>
        <p:spPr>
          <a:xfrm>
            <a:off x="838200" y="365126"/>
            <a:ext cx="10515600" cy="1016000"/>
          </a:xfrm>
        </p:spPr>
        <p:txBody>
          <a:bodyPr/>
          <a:lstStyle/>
          <a:p>
            <a:r>
              <a:rPr lang="en-US" dirty="0"/>
              <a:t>Resources</a:t>
            </a:r>
          </a:p>
        </p:txBody>
      </p:sp>
      <p:sp>
        <p:nvSpPr>
          <p:cNvPr id="3" name="Content Placeholder 2">
            <a:extLst>
              <a:ext uri="{FF2B5EF4-FFF2-40B4-BE49-F238E27FC236}">
                <a16:creationId xmlns:a16="http://schemas.microsoft.com/office/drawing/2014/main" id="{B9C91377-16EE-41B7-ABA4-29F3DF0C7E03}"/>
              </a:ext>
            </a:extLst>
          </p:cNvPr>
          <p:cNvSpPr>
            <a:spLocks noGrp="1"/>
          </p:cNvSpPr>
          <p:nvPr>
            <p:ph idx="1"/>
          </p:nvPr>
        </p:nvSpPr>
        <p:spPr>
          <a:xfrm>
            <a:off x="838200" y="1543050"/>
            <a:ext cx="10515600" cy="4924425"/>
          </a:xfrm>
        </p:spPr>
        <p:txBody>
          <a:bodyPr>
            <a:normAutofit/>
          </a:bodyPr>
          <a:lstStyle/>
          <a:p>
            <a:r>
              <a:rPr lang="en-US" dirty="0"/>
              <a:t>Azure Functions</a:t>
            </a:r>
          </a:p>
          <a:p>
            <a:pPr lvl="1"/>
            <a:r>
              <a:rPr lang="en-US" dirty="0">
                <a:hlinkClick r:id="rId3"/>
              </a:rPr>
              <a:t>https://azure.microsoft.com/en-us/resources/videos/ignite-2018-machine-learning-using-python-in-azure-functions/</a:t>
            </a:r>
            <a:endParaRPr lang="en-US" dirty="0"/>
          </a:p>
          <a:p>
            <a:pPr lvl="1"/>
            <a:r>
              <a:rPr lang="en-US" dirty="0">
                <a:hlinkClick r:id="rId4"/>
              </a:rPr>
              <a:t>https://azure.microsoft.com/en-au/resources/samples/functions-python-tensorflow-tutorial/</a:t>
            </a:r>
            <a:br>
              <a:rPr lang="en-US" dirty="0"/>
            </a:br>
            <a:endParaRPr lang="en-US" dirty="0"/>
          </a:p>
        </p:txBody>
      </p:sp>
    </p:spTree>
    <p:extLst>
      <p:ext uri="{BB962C8B-B14F-4D97-AF65-F5344CB8AC3E}">
        <p14:creationId xmlns:p14="http://schemas.microsoft.com/office/powerpoint/2010/main" val="35732065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2" name="Rectangle 1">
            <a:extLst>
              <a:ext uri="{FF2B5EF4-FFF2-40B4-BE49-F238E27FC236}">
                <a16:creationId xmlns:a16="http://schemas.microsoft.com/office/drawing/2014/main" id="{4FA48041-1DFA-024F-9ECD-8EDCE82BC0D7}"/>
              </a:ext>
            </a:extLst>
          </p:cNvPr>
          <p:cNvSpPr/>
          <p:nvPr/>
        </p:nvSpPr>
        <p:spPr>
          <a:xfrm>
            <a:off x="3224925" y="3244334"/>
            <a:ext cx="5742149" cy="369332"/>
          </a:xfrm>
          <a:prstGeom prst="rect">
            <a:avLst/>
          </a:prstGeom>
        </p:spPr>
        <p:txBody>
          <a:bodyPr wrap="none">
            <a:spAutoFit/>
          </a:bodyPr>
          <a:lstStyle/>
          <a:p>
            <a:r>
              <a:rPr lang="en-US" dirty="0">
                <a:hlinkClick r:id="rId4"/>
              </a:rPr>
              <a:t>https://</a:t>
            </a:r>
            <a:r>
              <a:rPr lang="en-US" dirty="0" err="1">
                <a:hlinkClick r:id="rId4"/>
              </a:rPr>
              <a:t>notebooks.azure.com</a:t>
            </a:r>
            <a:r>
              <a:rPr lang="en-US" dirty="0">
                <a:hlinkClick r:id="rId4"/>
              </a:rPr>
              <a:t>/</a:t>
            </a:r>
            <a:r>
              <a:rPr lang="en-US" dirty="0" err="1">
                <a:hlinkClick r:id="rId4"/>
              </a:rPr>
              <a:t>rivindu</a:t>
            </a:r>
            <a:r>
              <a:rPr lang="en-US" dirty="0">
                <a:hlinkClick r:id="rId4"/>
              </a:rPr>
              <a:t>/projects/msa-phase2</a:t>
            </a:r>
            <a:endParaRPr lang="en-US" dirty="0"/>
          </a:p>
        </p:txBody>
      </p:sp>
    </p:spTree>
    <p:extLst>
      <p:ext uri="{BB962C8B-B14F-4D97-AF65-F5344CB8AC3E}">
        <p14:creationId xmlns:p14="http://schemas.microsoft.com/office/powerpoint/2010/main" val="400719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7" name="Picture 2" descr="Image result for goodfellow 2018 gan">
            <a:extLst>
              <a:ext uri="{FF2B5EF4-FFF2-40B4-BE49-F238E27FC236}">
                <a16:creationId xmlns:a16="http://schemas.microsoft.com/office/drawing/2014/main" id="{357E7CBD-3439-BE48-90B2-0EE77C39A0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80" t="14478" r="25335" b="26666"/>
          <a:stretch/>
        </p:blipFill>
        <p:spPr bwMode="auto">
          <a:xfrm>
            <a:off x="1834989" y="1600200"/>
            <a:ext cx="357293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goodfellow 2018 gan">
            <a:extLst>
              <a:ext uri="{FF2B5EF4-FFF2-40B4-BE49-F238E27FC236}">
                <a16:creationId xmlns:a16="http://schemas.microsoft.com/office/drawing/2014/main" id="{E706208C-3E57-8E44-BF68-9260FA7ABF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885" t="452" b="9084"/>
          <a:stretch/>
        </p:blipFill>
        <p:spPr bwMode="auto">
          <a:xfrm>
            <a:off x="7178747" y="1600200"/>
            <a:ext cx="2507122"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Tree>
    <p:extLst>
      <p:ext uri="{BB962C8B-B14F-4D97-AF65-F5344CB8AC3E}">
        <p14:creationId xmlns:p14="http://schemas.microsoft.com/office/powerpoint/2010/main" val="1675988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19458" name="Picture 2" descr="Image result for GANs over time"/>
          <p:cNvPicPr>
            <a:picLocks noChangeAspect="1" noChangeArrowheads="1"/>
          </p:cNvPicPr>
          <p:nvPr/>
        </p:nvPicPr>
        <p:blipFill rotWithShape="1">
          <a:blip r:embed="rId4">
            <a:extLst>
              <a:ext uri="{28A0092B-C50C-407E-A947-70E740481C1C}">
                <a14:useLocalDpi xmlns:a14="http://schemas.microsoft.com/office/drawing/2010/main" val="0"/>
              </a:ext>
            </a:extLst>
          </a:blip>
          <a:srcRect b="13545"/>
          <a:stretch/>
        </p:blipFill>
        <p:spPr bwMode="auto">
          <a:xfrm>
            <a:off x="3048000" y="2543175"/>
            <a:ext cx="6096000" cy="153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478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20482" name="Picture 2" descr="Image result for goodfellow 2018 g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28145"/>
            <a:ext cx="114300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39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7"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GANs (Generative Adversarial Networks)</a:t>
            </a:r>
          </a:p>
        </p:txBody>
      </p:sp>
      <p:pic>
        <p:nvPicPr>
          <p:cNvPr id="21506" name="Picture 2" descr="Image result for GANs pictures"/>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24748" y="2125486"/>
            <a:ext cx="5558889" cy="369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063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Deep Reinforcement Learning</a:t>
            </a:r>
          </a:p>
        </p:txBody>
      </p:sp>
      <p:pic>
        <p:nvPicPr>
          <p:cNvPr id="9220" name="Picture 4" descr="Image result for deep reinforcement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2102222"/>
            <a:ext cx="952500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76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10" name="Picture 9">
            <a:extLst>
              <a:ext uri="{FF2B5EF4-FFF2-40B4-BE49-F238E27FC236}">
                <a16:creationId xmlns:a16="http://schemas.microsoft.com/office/drawing/2014/main" id="{41CE8D2E-888F-214D-B85F-CAF1FD848B8B}"/>
              </a:ext>
            </a:extLst>
          </p:cNvPr>
          <p:cNvPicPr>
            <a:picLocks noChangeAspect="1"/>
          </p:cNvPicPr>
          <p:nvPr/>
        </p:nvPicPr>
        <p:blipFill>
          <a:blip r:embed="rId4"/>
          <a:stretch>
            <a:fillRect/>
          </a:stretch>
        </p:blipFill>
        <p:spPr>
          <a:xfrm>
            <a:off x="6545666" y="2256788"/>
            <a:ext cx="1239377" cy="2353679"/>
          </a:xfrm>
          <a:prstGeom prst="rect">
            <a:avLst/>
          </a:prstGeom>
        </p:spPr>
      </p:pic>
      <p:sp>
        <p:nvSpPr>
          <p:cNvPr id="8" name="Title 4">
            <a:extLst>
              <a:ext uri="{FF2B5EF4-FFF2-40B4-BE49-F238E27FC236}">
                <a16:creationId xmlns:a16="http://schemas.microsoft.com/office/drawing/2014/main" id="{9DC57991-8DD6-BC48-AFB5-DB905C2B943C}"/>
              </a:ext>
            </a:extLst>
          </p:cNvPr>
          <p:cNvSpPr txBox="1">
            <a:spLocks/>
          </p:cNvSpPr>
          <p:nvPr/>
        </p:nvSpPr>
        <p:spPr>
          <a:xfrm>
            <a:off x="3579415" y="4843784"/>
            <a:ext cx="1588897" cy="600164"/>
          </a:xfrm>
          <a:prstGeom prst="rect">
            <a:avLst/>
          </a:prstGeom>
        </p:spPr>
        <p:txBody>
          <a:bodyPr wrap="none">
            <a:spAutoFit/>
          </a:bodyPr>
          <a:lstStyle>
            <a:defPPr>
              <a:defRPr lang="en-US"/>
            </a:defPPr>
            <a:lvl1pPr>
              <a:defRPr sz="3300">
                <a:latin typeface="Avenir Book" panose="02000503020000020003" pitchFamily="2" charset="0"/>
                <a:ea typeface="+mj-ea"/>
                <a:cs typeface="Arial" panose="020B0604020202020204" pitchFamily="34" charset="0"/>
              </a:defRPr>
            </a:lvl1pPr>
          </a:lstStyle>
          <a:p>
            <a:r>
              <a:rPr lang="en-US" dirty="0"/>
              <a:t>2000kg</a:t>
            </a:r>
          </a:p>
        </p:txBody>
      </p:sp>
      <p:pic>
        <p:nvPicPr>
          <p:cNvPr id="3" name="Picture 2">
            <a:extLst>
              <a:ext uri="{FF2B5EF4-FFF2-40B4-BE49-F238E27FC236}">
                <a16:creationId xmlns:a16="http://schemas.microsoft.com/office/drawing/2014/main" id="{3CEE1F1B-6B88-F744-BF72-7DFCDB90A1D2}"/>
              </a:ext>
            </a:extLst>
          </p:cNvPr>
          <p:cNvPicPr>
            <a:picLocks noChangeAspect="1"/>
          </p:cNvPicPr>
          <p:nvPr/>
        </p:nvPicPr>
        <p:blipFill>
          <a:blip r:embed="rId5"/>
          <a:stretch>
            <a:fillRect/>
          </a:stretch>
        </p:blipFill>
        <p:spPr>
          <a:xfrm>
            <a:off x="882489" y="4610467"/>
            <a:ext cx="1905000" cy="1066800"/>
          </a:xfrm>
          <a:prstGeom prst="rect">
            <a:avLst/>
          </a:prstGeom>
        </p:spPr>
      </p:pic>
      <p:sp>
        <p:nvSpPr>
          <p:cNvPr id="11" name="Title 4">
            <a:extLst>
              <a:ext uri="{FF2B5EF4-FFF2-40B4-BE49-F238E27FC236}">
                <a16:creationId xmlns:a16="http://schemas.microsoft.com/office/drawing/2014/main" id="{0475ED74-B3A0-1C41-847F-9DD87F799E9F}"/>
              </a:ext>
            </a:extLst>
          </p:cNvPr>
          <p:cNvSpPr txBox="1">
            <a:spLocks/>
          </p:cNvSpPr>
          <p:nvPr/>
        </p:nvSpPr>
        <p:spPr>
          <a:xfrm>
            <a:off x="3579415" y="1424179"/>
            <a:ext cx="1746250" cy="6001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300" dirty="0">
                <a:latin typeface="Avenir Book" panose="02000503020000020003" pitchFamily="2" charset="0"/>
                <a:cs typeface="Arial" panose="020B0604020202020204" pitchFamily="34" charset="0"/>
              </a:rPr>
              <a:t>1000kg</a:t>
            </a:r>
          </a:p>
        </p:txBody>
      </p:sp>
      <p:pic>
        <p:nvPicPr>
          <p:cNvPr id="4" name="Picture 3">
            <a:extLst>
              <a:ext uri="{FF2B5EF4-FFF2-40B4-BE49-F238E27FC236}">
                <a16:creationId xmlns:a16="http://schemas.microsoft.com/office/drawing/2014/main" id="{F4203316-D2F1-174E-8DF2-6933FE989DD8}"/>
              </a:ext>
            </a:extLst>
          </p:cNvPr>
          <p:cNvPicPr>
            <a:picLocks noChangeAspect="1"/>
          </p:cNvPicPr>
          <p:nvPr/>
        </p:nvPicPr>
        <p:blipFill>
          <a:blip r:embed="rId6"/>
          <a:stretch>
            <a:fillRect/>
          </a:stretch>
        </p:blipFill>
        <p:spPr>
          <a:xfrm>
            <a:off x="723739" y="2730500"/>
            <a:ext cx="2222500" cy="1397000"/>
          </a:xfrm>
          <a:prstGeom prst="rect">
            <a:avLst/>
          </a:prstGeom>
        </p:spPr>
      </p:pic>
      <p:sp>
        <p:nvSpPr>
          <p:cNvPr id="15" name="Title 4">
            <a:extLst>
              <a:ext uri="{FF2B5EF4-FFF2-40B4-BE49-F238E27FC236}">
                <a16:creationId xmlns:a16="http://schemas.microsoft.com/office/drawing/2014/main" id="{9B715F55-79C5-EC48-A381-82FB3E05A735}"/>
              </a:ext>
            </a:extLst>
          </p:cNvPr>
          <p:cNvSpPr txBox="1">
            <a:spLocks/>
          </p:cNvSpPr>
          <p:nvPr/>
        </p:nvSpPr>
        <p:spPr>
          <a:xfrm>
            <a:off x="3579415" y="3133876"/>
            <a:ext cx="1746250" cy="60016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300">
                <a:latin typeface="Avenir Book" panose="02000503020000020003" pitchFamily="2" charset="0"/>
                <a:ea typeface="+mj-ea"/>
                <a:cs typeface="Arial" panose="020B0604020202020204" pitchFamily="34" charset="0"/>
              </a:defRPr>
            </a:lvl1pPr>
          </a:lstStyle>
          <a:p>
            <a:r>
              <a:rPr lang="en-US" dirty="0"/>
              <a:t>3000kg</a:t>
            </a:r>
          </a:p>
        </p:txBody>
      </p:sp>
      <p:pic>
        <p:nvPicPr>
          <p:cNvPr id="2" name="Picture 1">
            <a:extLst>
              <a:ext uri="{FF2B5EF4-FFF2-40B4-BE49-F238E27FC236}">
                <a16:creationId xmlns:a16="http://schemas.microsoft.com/office/drawing/2014/main" id="{EBB5EA67-9C88-4844-8D5D-EEA207395588}"/>
              </a:ext>
            </a:extLst>
          </p:cNvPr>
          <p:cNvPicPr>
            <a:picLocks noChangeAspect="1"/>
          </p:cNvPicPr>
          <p:nvPr/>
        </p:nvPicPr>
        <p:blipFill>
          <a:blip r:embed="rId7"/>
          <a:stretch>
            <a:fillRect/>
          </a:stretch>
        </p:blipFill>
        <p:spPr>
          <a:xfrm>
            <a:off x="961864" y="1041636"/>
            <a:ext cx="1746250" cy="1365250"/>
          </a:xfrm>
          <a:prstGeom prst="rect">
            <a:avLst/>
          </a:prstGeom>
        </p:spPr>
      </p:pic>
      <p:sp>
        <p:nvSpPr>
          <p:cNvPr id="5" name="Rectangle 4">
            <a:extLst>
              <a:ext uri="{FF2B5EF4-FFF2-40B4-BE49-F238E27FC236}">
                <a16:creationId xmlns:a16="http://schemas.microsoft.com/office/drawing/2014/main" id="{ED103885-A87C-A443-BD8C-623DF1DAAE05}"/>
              </a:ext>
            </a:extLst>
          </p:cNvPr>
          <p:cNvSpPr/>
          <p:nvPr/>
        </p:nvSpPr>
        <p:spPr>
          <a:xfrm>
            <a:off x="9293990" y="1424179"/>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40mpg</a:t>
            </a:r>
          </a:p>
        </p:txBody>
      </p:sp>
      <p:sp>
        <p:nvSpPr>
          <p:cNvPr id="7" name="Rectangle 6">
            <a:extLst>
              <a:ext uri="{FF2B5EF4-FFF2-40B4-BE49-F238E27FC236}">
                <a16:creationId xmlns:a16="http://schemas.microsoft.com/office/drawing/2014/main" id="{5B04BA44-2DD9-074C-8DDD-1FFF83E84FA0}"/>
              </a:ext>
            </a:extLst>
          </p:cNvPr>
          <p:cNvSpPr/>
          <p:nvPr/>
        </p:nvSpPr>
        <p:spPr>
          <a:xfrm>
            <a:off x="9293990" y="3133877"/>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20mpg</a:t>
            </a:r>
          </a:p>
        </p:txBody>
      </p:sp>
      <p:sp>
        <p:nvSpPr>
          <p:cNvPr id="9" name="Rectangle 8">
            <a:extLst>
              <a:ext uri="{FF2B5EF4-FFF2-40B4-BE49-F238E27FC236}">
                <a16:creationId xmlns:a16="http://schemas.microsoft.com/office/drawing/2014/main" id="{49CB9C8A-598C-AA47-9214-C39CF09E2087}"/>
              </a:ext>
            </a:extLst>
          </p:cNvPr>
          <p:cNvSpPr/>
          <p:nvPr/>
        </p:nvSpPr>
        <p:spPr>
          <a:xfrm>
            <a:off x="9782906" y="4636035"/>
            <a:ext cx="554960" cy="1015663"/>
          </a:xfrm>
          <a:prstGeom prst="rect">
            <a:avLst/>
          </a:prstGeom>
        </p:spPr>
        <p:txBody>
          <a:bodyPr wrap="none">
            <a:spAutoFit/>
          </a:bodyPr>
          <a:lstStyle/>
          <a:p>
            <a:r>
              <a:rPr lang="en-US" sz="6000" dirty="0">
                <a:latin typeface="Avenir Book" panose="02000503020000020003" pitchFamily="2" charset="0"/>
                <a:ea typeface="+mj-ea"/>
                <a:cs typeface="Arial" panose="020B0604020202020204" pitchFamily="34" charset="0"/>
              </a:rPr>
              <a:t>?</a:t>
            </a:r>
          </a:p>
        </p:txBody>
      </p:sp>
    </p:spTree>
    <p:extLst>
      <p:ext uri="{BB962C8B-B14F-4D97-AF65-F5344CB8AC3E}">
        <p14:creationId xmlns:p14="http://schemas.microsoft.com/office/powerpoint/2010/main" val="1321490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298" name="Picture 10" descr="Image result for deep learning GAN ALPHA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560" y="2370151"/>
            <a:ext cx="5677857" cy="29468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Deep Reinforcement Learning</a:t>
            </a:r>
          </a:p>
        </p:txBody>
      </p:sp>
      <p:pic>
        <p:nvPicPr>
          <p:cNvPr id="12290" name="Picture 2" descr="agent viz scII"/>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954982" y="2371196"/>
            <a:ext cx="5237018" cy="294582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Image result for atari deepmind 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8472" y="2370152"/>
            <a:ext cx="2253673" cy="2944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penai dota netwo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6417" y="2370150"/>
            <a:ext cx="6097698" cy="2946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20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7"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Time for some Math</a:t>
            </a:r>
          </a:p>
        </p:txBody>
      </p:sp>
    </p:spTree>
    <p:extLst>
      <p:ext uri="{BB962C8B-B14F-4D97-AF65-F5344CB8AC3E}">
        <p14:creationId xmlns:p14="http://schemas.microsoft.com/office/powerpoint/2010/main" val="3889353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Fish and Chips</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474810" cy="369332"/>
          </a:xfrm>
          <a:prstGeom prst="rect">
            <a:avLst/>
          </a:prstGeom>
          <a:noFill/>
        </p:spPr>
        <p:txBody>
          <a:bodyPr wrap="none" rtlCol="0">
            <a:spAutoFit/>
          </a:bodyPr>
          <a:lstStyle/>
          <a:p>
            <a:r>
              <a:rPr lang="en-US" dirty="0"/>
              <a:t>X 2</a:t>
            </a:r>
          </a:p>
        </p:txBody>
      </p:sp>
      <p:sp>
        <p:nvSpPr>
          <p:cNvPr id="13" name="TextBox 12"/>
          <p:cNvSpPr txBox="1"/>
          <p:nvPr/>
        </p:nvSpPr>
        <p:spPr>
          <a:xfrm>
            <a:off x="3302493" y="3917250"/>
            <a:ext cx="474810" cy="369332"/>
          </a:xfrm>
          <a:prstGeom prst="rect">
            <a:avLst/>
          </a:prstGeom>
          <a:noFill/>
        </p:spPr>
        <p:txBody>
          <a:bodyPr wrap="none" rtlCol="0">
            <a:spAutoFit/>
          </a:bodyPr>
          <a:lstStyle/>
          <a:p>
            <a:r>
              <a:rPr lang="en-US" dirty="0"/>
              <a:t>X 1</a:t>
            </a:r>
          </a:p>
        </p:txBody>
      </p:sp>
      <p:sp>
        <p:nvSpPr>
          <p:cNvPr id="15" name="TextBox 14"/>
          <p:cNvSpPr txBox="1"/>
          <p:nvPr/>
        </p:nvSpPr>
        <p:spPr>
          <a:xfrm>
            <a:off x="3302493" y="5229112"/>
            <a:ext cx="474810" cy="369332"/>
          </a:xfrm>
          <a:prstGeom prst="rect">
            <a:avLst/>
          </a:prstGeom>
          <a:noFill/>
        </p:spPr>
        <p:txBody>
          <a:bodyPr wrap="none" rtlCol="0">
            <a:spAutoFit/>
          </a:bodyPr>
          <a:lstStyle/>
          <a:p>
            <a:r>
              <a:rPr lang="en-US" dirty="0"/>
              <a:t>X 1</a:t>
            </a:r>
          </a:p>
        </p:txBody>
      </p:sp>
      <p:sp>
        <p:nvSpPr>
          <p:cNvPr id="16" name="TextBox 15"/>
          <p:cNvSpPr txBox="1"/>
          <p:nvPr/>
        </p:nvSpPr>
        <p:spPr>
          <a:xfrm>
            <a:off x="9188335" y="3769004"/>
            <a:ext cx="886781" cy="646331"/>
          </a:xfrm>
          <a:prstGeom prst="rect">
            <a:avLst/>
          </a:prstGeom>
          <a:noFill/>
        </p:spPr>
        <p:txBody>
          <a:bodyPr wrap="none" rtlCol="0">
            <a:spAutoFit/>
          </a:bodyPr>
          <a:lstStyle/>
          <a:p>
            <a:r>
              <a:rPr lang="en-US" sz="3600" dirty="0"/>
              <a:t>$12</a:t>
            </a:r>
          </a:p>
        </p:txBody>
      </p:sp>
    </p:spTree>
    <p:extLst>
      <p:ext uri="{BB962C8B-B14F-4D97-AF65-F5344CB8AC3E}">
        <p14:creationId xmlns:p14="http://schemas.microsoft.com/office/powerpoint/2010/main" val="32513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Fish and Chips</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474810" cy="369332"/>
          </a:xfrm>
          <a:prstGeom prst="rect">
            <a:avLst/>
          </a:prstGeom>
          <a:noFill/>
        </p:spPr>
        <p:txBody>
          <a:bodyPr wrap="none" rtlCol="0">
            <a:spAutoFit/>
          </a:bodyPr>
          <a:lstStyle/>
          <a:p>
            <a:r>
              <a:rPr lang="en-US" dirty="0"/>
              <a:t>X 2</a:t>
            </a:r>
          </a:p>
        </p:txBody>
      </p:sp>
      <p:sp>
        <p:nvSpPr>
          <p:cNvPr id="13" name="TextBox 12"/>
          <p:cNvSpPr txBox="1"/>
          <p:nvPr/>
        </p:nvSpPr>
        <p:spPr>
          <a:xfrm>
            <a:off x="3302493" y="3917250"/>
            <a:ext cx="474810" cy="369332"/>
          </a:xfrm>
          <a:prstGeom prst="rect">
            <a:avLst/>
          </a:prstGeom>
          <a:noFill/>
        </p:spPr>
        <p:txBody>
          <a:bodyPr wrap="none" rtlCol="0">
            <a:spAutoFit/>
          </a:bodyPr>
          <a:lstStyle/>
          <a:p>
            <a:r>
              <a:rPr lang="en-US" dirty="0"/>
              <a:t>X 1</a:t>
            </a:r>
          </a:p>
        </p:txBody>
      </p:sp>
      <p:sp>
        <p:nvSpPr>
          <p:cNvPr id="15" name="TextBox 14"/>
          <p:cNvSpPr txBox="1"/>
          <p:nvPr/>
        </p:nvSpPr>
        <p:spPr>
          <a:xfrm>
            <a:off x="3302493" y="5229112"/>
            <a:ext cx="474810" cy="369332"/>
          </a:xfrm>
          <a:prstGeom prst="rect">
            <a:avLst/>
          </a:prstGeom>
          <a:noFill/>
        </p:spPr>
        <p:txBody>
          <a:bodyPr wrap="none" rtlCol="0">
            <a:spAutoFit/>
          </a:bodyPr>
          <a:lstStyle/>
          <a:p>
            <a:r>
              <a:rPr lang="en-US" dirty="0"/>
              <a:t>X 1</a:t>
            </a:r>
          </a:p>
        </p:txBody>
      </p:sp>
      <p:sp>
        <p:nvSpPr>
          <p:cNvPr id="16" name="TextBox 15"/>
          <p:cNvSpPr txBox="1"/>
          <p:nvPr/>
        </p:nvSpPr>
        <p:spPr>
          <a:xfrm>
            <a:off x="9188335" y="3769004"/>
            <a:ext cx="886781" cy="646331"/>
          </a:xfrm>
          <a:prstGeom prst="rect">
            <a:avLst/>
          </a:prstGeom>
          <a:noFill/>
        </p:spPr>
        <p:txBody>
          <a:bodyPr wrap="none" rtlCol="0">
            <a:spAutoFit/>
          </a:bodyPr>
          <a:lstStyle/>
          <a:p>
            <a:r>
              <a:rPr lang="en-US" sz="3600" dirty="0"/>
              <a:t>$12</a:t>
            </a:r>
          </a:p>
        </p:txBody>
      </p:sp>
      <p:cxnSp>
        <p:nvCxnSpPr>
          <p:cNvPr id="4" name="Straight Arrow Connector 3"/>
          <p:cNvCxnSpPr>
            <a:stCxn id="3" idx="3"/>
            <a:endCxn id="16" idx="1"/>
          </p:cNvCxnSpPr>
          <p:nvPr/>
        </p:nvCxnSpPr>
        <p:spPr>
          <a:xfrm>
            <a:off x="3777303" y="2720110"/>
            <a:ext cx="5411032" cy="13720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777303" y="4092170"/>
            <a:ext cx="5411032" cy="9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777303" y="4092170"/>
            <a:ext cx="5411032" cy="1321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887375" y="2852142"/>
            <a:ext cx="409086" cy="369332"/>
          </a:xfrm>
          <a:prstGeom prst="rect">
            <a:avLst/>
          </a:prstGeom>
          <a:noFill/>
        </p:spPr>
        <p:txBody>
          <a:bodyPr wrap="none" rtlCol="0">
            <a:spAutoFit/>
          </a:bodyPr>
          <a:lstStyle/>
          <a:p>
            <a:r>
              <a:rPr lang="en-US" dirty="0"/>
              <a:t>$?</a:t>
            </a:r>
          </a:p>
        </p:txBody>
      </p:sp>
      <p:sp>
        <p:nvSpPr>
          <p:cNvPr id="21" name="TextBox 20"/>
          <p:cNvSpPr txBox="1"/>
          <p:nvPr/>
        </p:nvSpPr>
        <p:spPr>
          <a:xfrm>
            <a:off x="5887375" y="3745351"/>
            <a:ext cx="409086" cy="369332"/>
          </a:xfrm>
          <a:prstGeom prst="rect">
            <a:avLst/>
          </a:prstGeom>
          <a:noFill/>
        </p:spPr>
        <p:txBody>
          <a:bodyPr wrap="none" rtlCol="0">
            <a:spAutoFit/>
          </a:bodyPr>
          <a:lstStyle/>
          <a:p>
            <a:r>
              <a:rPr lang="en-US" dirty="0"/>
              <a:t>$?</a:t>
            </a:r>
          </a:p>
        </p:txBody>
      </p:sp>
      <p:sp>
        <p:nvSpPr>
          <p:cNvPr id="22" name="TextBox 21"/>
          <p:cNvSpPr txBox="1"/>
          <p:nvPr/>
        </p:nvSpPr>
        <p:spPr>
          <a:xfrm>
            <a:off x="5887375" y="4470677"/>
            <a:ext cx="409086"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692544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894845664"/>
              </p:ext>
            </p:extLst>
          </p:nvPr>
        </p:nvGraphicFramePr>
        <p:xfrm>
          <a:off x="1631454" y="2690508"/>
          <a:ext cx="8128000" cy="222504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149938088"/>
                    </a:ext>
                  </a:extLst>
                </a:gridCol>
                <a:gridCol w="2032000">
                  <a:extLst>
                    <a:ext uri="{9D8B030D-6E8A-4147-A177-3AD203B41FA5}">
                      <a16:colId xmlns:a16="http://schemas.microsoft.com/office/drawing/2014/main" val="2379520807"/>
                    </a:ext>
                  </a:extLst>
                </a:gridCol>
                <a:gridCol w="2032000">
                  <a:extLst>
                    <a:ext uri="{9D8B030D-6E8A-4147-A177-3AD203B41FA5}">
                      <a16:colId xmlns:a16="http://schemas.microsoft.com/office/drawing/2014/main" val="3456854131"/>
                    </a:ext>
                  </a:extLst>
                </a:gridCol>
                <a:gridCol w="2032000">
                  <a:extLst>
                    <a:ext uri="{9D8B030D-6E8A-4147-A177-3AD203B41FA5}">
                      <a16:colId xmlns:a16="http://schemas.microsoft.com/office/drawing/2014/main" val="854255008"/>
                    </a:ext>
                  </a:extLst>
                </a:gridCol>
              </a:tblGrid>
              <a:tr h="370840">
                <a:tc>
                  <a:txBody>
                    <a:bodyPr/>
                    <a:lstStyle/>
                    <a:p>
                      <a:pPr algn="ctr"/>
                      <a:r>
                        <a:rPr lang="en-US" dirty="0"/>
                        <a:t>Fish</a:t>
                      </a:r>
                    </a:p>
                  </a:txBody>
                  <a:tcPr/>
                </a:tc>
                <a:tc>
                  <a:txBody>
                    <a:bodyPr/>
                    <a:lstStyle/>
                    <a:p>
                      <a:pPr algn="ctr"/>
                      <a:r>
                        <a:rPr lang="en-US" dirty="0"/>
                        <a:t>Chips</a:t>
                      </a:r>
                    </a:p>
                  </a:txBody>
                  <a:tcPr/>
                </a:tc>
                <a:tc>
                  <a:txBody>
                    <a:bodyPr/>
                    <a:lstStyle/>
                    <a:p>
                      <a:pPr algn="ctr"/>
                      <a:r>
                        <a:rPr lang="en-US" dirty="0"/>
                        <a:t>Sauce</a:t>
                      </a:r>
                    </a:p>
                  </a:txBody>
                  <a:tcPr/>
                </a:tc>
                <a:tc>
                  <a:txBody>
                    <a:bodyPr/>
                    <a:lstStyle/>
                    <a:p>
                      <a:pPr algn="ctr"/>
                      <a:r>
                        <a:rPr lang="en-US" dirty="0"/>
                        <a:t>Total</a:t>
                      </a:r>
                    </a:p>
                  </a:txBody>
                  <a:tcPr/>
                </a:tc>
                <a:extLst>
                  <a:ext uri="{0D108BD9-81ED-4DB2-BD59-A6C34878D82A}">
                    <a16:rowId xmlns:a16="http://schemas.microsoft.com/office/drawing/2014/main" val="2567494447"/>
                  </a:ext>
                </a:extLst>
              </a:tr>
              <a:tr h="370840">
                <a:tc>
                  <a:txBody>
                    <a:bodyPr/>
                    <a:lstStyle/>
                    <a:p>
                      <a:pPr algn="ctr"/>
                      <a:r>
                        <a:rPr lang="en-US" dirty="0"/>
                        <a:t>2</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$12</a:t>
                      </a:r>
                    </a:p>
                  </a:txBody>
                  <a:tcPr/>
                </a:tc>
                <a:extLst>
                  <a:ext uri="{0D108BD9-81ED-4DB2-BD59-A6C34878D82A}">
                    <a16:rowId xmlns:a16="http://schemas.microsoft.com/office/drawing/2014/main" val="1769680605"/>
                  </a:ext>
                </a:extLst>
              </a:tr>
              <a:tr h="370840">
                <a:tc>
                  <a:txBody>
                    <a:bodyPr/>
                    <a:lstStyle/>
                    <a:p>
                      <a:pPr algn="ctr"/>
                      <a:r>
                        <a:rPr lang="en-US" dirty="0"/>
                        <a:t>3</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$15</a:t>
                      </a:r>
                    </a:p>
                  </a:txBody>
                  <a:tcPr/>
                </a:tc>
                <a:extLst>
                  <a:ext uri="{0D108BD9-81ED-4DB2-BD59-A6C34878D82A}">
                    <a16:rowId xmlns:a16="http://schemas.microsoft.com/office/drawing/2014/main" val="102219535"/>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$7</a:t>
                      </a:r>
                    </a:p>
                  </a:txBody>
                  <a:tcPr/>
                </a:tc>
                <a:extLst>
                  <a:ext uri="{0D108BD9-81ED-4DB2-BD59-A6C34878D82A}">
                    <a16:rowId xmlns:a16="http://schemas.microsoft.com/office/drawing/2014/main" val="3195962153"/>
                  </a:ext>
                </a:extLst>
              </a:tr>
              <a:tr h="370840">
                <a:tc>
                  <a:txBody>
                    <a:bodyPr/>
                    <a:lstStyle/>
                    <a:p>
                      <a:pPr algn="ctr"/>
                      <a:r>
                        <a:rPr lang="en-US" dirty="0"/>
                        <a:t>0</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$8</a:t>
                      </a:r>
                    </a:p>
                  </a:txBody>
                  <a:tcPr/>
                </a:tc>
                <a:extLst>
                  <a:ext uri="{0D108BD9-81ED-4DB2-BD59-A6C34878D82A}">
                    <a16:rowId xmlns:a16="http://schemas.microsoft.com/office/drawing/2014/main" val="195068838"/>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$7</a:t>
                      </a:r>
                    </a:p>
                  </a:txBody>
                  <a:tcPr/>
                </a:tc>
                <a:extLst>
                  <a:ext uri="{0D108BD9-81ED-4DB2-BD59-A6C34878D82A}">
                    <a16:rowId xmlns:a16="http://schemas.microsoft.com/office/drawing/2014/main" val="1229918373"/>
                  </a:ext>
                </a:extLst>
              </a:tr>
            </a:tbl>
          </a:graphicData>
        </a:graphic>
      </p:graphicFrame>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931" y="2073369"/>
            <a:ext cx="552061" cy="5520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928" y="2024683"/>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2742" y="2104425"/>
            <a:ext cx="222774" cy="48994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Dataset</a:t>
            </a:r>
          </a:p>
        </p:txBody>
      </p:sp>
    </p:spTree>
    <p:extLst>
      <p:ext uri="{BB962C8B-B14F-4D97-AF65-F5344CB8AC3E}">
        <p14:creationId xmlns:p14="http://schemas.microsoft.com/office/powerpoint/2010/main" val="134912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Linear Regression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474810" cy="369332"/>
          </a:xfrm>
          <a:prstGeom prst="rect">
            <a:avLst/>
          </a:prstGeom>
          <a:noFill/>
        </p:spPr>
        <p:txBody>
          <a:bodyPr wrap="none" rtlCol="0">
            <a:spAutoFit/>
          </a:bodyPr>
          <a:lstStyle/>
          <a:p>
            <a:r>
              <a:rPr lang="en-US" dirty="0"/>
              <a:t>X 2</a:t>
            </a:r>
          </a:p>
        </p:txBody>
      </p:sp>
      <p:sp>
        <p:nvSpPr>
          <p:cNvPr id="13" name="TextBox 12"/>
          <p:cNvSpPr txBox="1"/>
          <p:nvPr/>
        </p:nvSpPr>
        <p:spPr>
          <a:xfrm>
            <a:off x="3302493" y="3917250"/>
            <a:ext cx="474810" cy="369332"/>
          </a:xfrm>
          <a:prstGeom prst="rect">
            <a:avLst/>
          </a:prstGeom>
          <a:noFill/>
        </p:spPr>
        <p:txBody>
          <a:bodyPr wrap="none" rtlCol="0">
            <a:spAutoFit/>
          </a:bodyPr>
          <a:lstStyle/>
          <a:p>
            <a:r>
              <a:rPr lang="en-US" dirty="0"/>
              <a:t>X 1</a:t>
            </a:r>
          </a:p>
        </p:txBody>
      </p:sp>
      <p:sp>
        <p:nvSpPr>
          <p:cNvPr id="15" name="TextBox 14"/>
          <p:cNvSpPr txBox="1"/>
          <p:nvPr/>
        </p:nvSpPr>
        <p:spPr>
          <a:xfrm>
            <a:off x="3302493" y="5229112"/>
            <a:ext cx="474810" cy="369332"/>
          </a:xfrm>
          <a:prstGeom prst="rect">
            <a:avLst/>
          </a:prstGeom>
          <a:noFill/>
        </p:spPr>
        <p:txBody>
          <a:bodyPr wrap="none" rtlCol="0">
            <a:spAutoFit/>
          </a:bodyPr>
          <a:lstStyle/>
          <a:p>
            <a:r>
              <a:rPr lang="en-US" dirty="0"/>
              <a:t>X 1</a:t>
            </a:r>
          </a:p>
        </p:txBody>
      </p:sp>
      <p:sp>
        <p:nvSpPr>
          <p:cNvPr id="16" name="TextBox 15"/>
          <p:cNvSpPr txBox="1"/>
          <p:nvPr/>
        </p:nvSpPr>
        <p:spPr>
          <a:xfrm>
            <a:off x="8051993" y="3778595"/>
            <a:ext cx="622286" cy="646331"/>
          </a:xfrm>
          <a:prstGeom prst="rect">
            <a:avLst/>
          </a:prstGeom>
          <a:solidFill>
            <a:srgbClr val="C00000"/>
          </a:solidFill>
        </p:spPr>
        <p:txBody>
          <a:bodyPr wrap="none" rtlCol="0">
            <a:spAutoFit/>
          </a:bodyPr>
          <a:lstStyle/>
          <a:p>
            <a:r>
              <a:rPr lang="en-US" sz="3600" dirty="0"/>
              <a:t> + </a:t>
            </a:r>
          </a:p>
        </p:txBody>
      </p:sp>
      <p:cxnSp>
        <p:nvCxnSpPr>
          <p:cNvPr id="4" name="Straight Arrow Connector 3"/>
          <p:cNvCxnSpPr>
            <a:stCxn id="3" idx="3"/>
            <a:endCxn id="16" idx="1"/>
          </p:cNvCxnSpPr>
          <p:nvPr/>
        </p:nvCxnSpPr>
        <p:spPr>
          <a:xfrm>
            <a:off x="3777303" y="2720110"/>
            <a:ext cx="427469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777303" y="4101761"/>
            <a:ext cx="427469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777303" y="4101761"/>
            <a:ext cx="427469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564578" cy="369332"/>
          </a:xfrm>
          <a:prstGeom prst="rect">
            <a:avLst/>
          </a:prstGeom>
          <a:noFill/>
        </p:spPr>
        <p:txBody>
          <a:bodyPr wrap="none" rtlCol="0">
            <a:spAutoFit/>
          </a:bodyPr>
          <a:lstStyle/>
          <a:p>
            <a:r>
              <a:rPr lang="en-US" dirty="0"/>
              <a:t>$m</a:t>
            </a:r>
            <a:r>
              <a:rPr lang="en-US" baseline="-25000" dirty="0"/>
              <a:t>1</a:t>
            </a:r>
          </a:p>
        </p:txBody>
      </p:sp>
      <p:sp>
        <p:nvSpPr>
          <p:cNvPr id="21" name="TextBox 20"/>
          <p:cNvSpPr txBox="1"/>
          <p:nvPr/>
        </p:nvSpPr>
        <p:spPr>
          <a:xfrm>
            <a:off x="5413165" y="3709526"/>
            <a:ext cx="564578" cy="369332"/>
          </a:xfrm>
          <a:prstGeom prst="rect">
            <a:avLst/>
          </a:prstGeom>
          <a:noFill/>
        </p:spPr>
        <p:txBody>
          <a:bodyPr wrap="none" rtlCol="0">
            <a:spAutoFit/>
          </a:bodyPr>
          <a:lstStyle/>
          <a:p>
            <a:r>
              <a:rPr lang="en-US" dirty="0"/>
              <a:t>$m</a:t>
            </a:r>
            <a:r>
              <a:rPr lang="en-US" baseline="-25000" dirty="0"/>
              <a:t>2</a:t>
            </a:r>
            <a:endParaRPr lang="en-US" dirty="0"/>
          </a:p>
        </p:txBody>
      </p:sp>
      <p:sp>
        <p:nvSpPr>
          <p:cNvPr id="22" name="TextBox 21"/>
          <p:cNvSpPr txBox="1"/>
          <p:nvPr/>
        </p:nvSpPr>
        <p:spPr>
          <a:xfrm>
            <a:off x="5413165" y="4424926"/>
            <a:ext cx="564578" cy="369332"/>
          </a:xfrm>
          <a:prstGeom prst="rect">
            <a:avLst/>
          </a:prstGeom>
          <a:noFill/>
        </p:spPr>
        <p:txBody>
          <a:bodyPr wrap="none" rtlCol="0">
            <a:spAutoFit/>
          </a:bodyPr>
          <a:lstStyle/>
          <a:p>
            <a:r>
              <a:rPr lang="en-US" dirty="0"/>
              <a:t>$m</a:t>
            </a:r>
            <a:r>
              <a:rPr lang="en-US" baseline="-25000" dirty="0"/>
              <a:t>3</a:t>
            </a:r>
            <a:endParaRPr lang="en-US" dirty="0"/>
          </a:p>
        </p:txBody>
      </p:sp>
      <p:sp>
        <p:nvSpPr>
          <p:cNvPr id="25" name="TextBox 24"/>
          <p:cNvSpPr txBox="1"/>
          <p:nvPr/>
        </p:nvSpPr>
        <p:spPr>
          <a:xfrm>
            <a:off x="9561197" y="3779033"/>
            <a:ext cx="886781" cy="646331"/>
          </a:xfrm>
          <a:prstGeom prst="rect">
            <a:avLst/>
          </a:prstGeom>
          <a:noFill/>
        </p:spPr>
        <p:txBody>
          <a:bodyPr wrap="none" rtlCol="0">
            <a:spAutoFit/>
          </a:bodyPr>
          <a:lstStyle/>
          <a:p>
            <a:r>
              <a:rPr lang="en-US" sz="3600" dirty="0"/>
              <a:t>$12</a:t>
            </a:r>
          </a:p>
        </p:txBody>
      </p:sp>
      <p:cxnSp>
        <p:nvCxnSpPr>
          <p:cNvPr id="26" name="Straight Arrow Connector 25"/>
          <p:cNvCxnSpPr>
            <a:stCxn id="16" idx="3"/>
            <a:endCxn id="25" idx="1"/>
          </p:cNvCxnSpPr>
          <p:nvPr/>
        </p:nvCxnSpPr>
        <p:spPr>
          <a:xfrm>
            <a:off x="8674279" y="4101761"/>
            <a:ext cx="88691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8212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Linear Regression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564578" cy="369332"/>
          </a:xfrm>
          <a:prstGeom prst="rect">
            <a:avLst/>
          </a:prstGeom>
          <a:noFill/>
        </p:spPr>
        <p:txBody>
          <a:bodyPr wrap="none" rtlCol="0">
            <a:spAutoFit/>
          </a:bodyPr>
          <a:lstStyle/>
          <a:p>
            <a:r>
              <a:rPr lang="en-US" dirty="0"/>
              <a:t>$m</a:t>
            </a:r>
            <a:r>
              <a:rPr lang="en-US" baseline="-25000" dirty="0"/>
              <a:t>1</a:t>
            </a:r>
          </a:p>
        </p:txBody>
      </p:sp>
      <p:sp>
        <p:nvSpPr>
          <p:cNvPr id="21" name="TextBox 20"/>
          <p:cNvSpPr txBox="1"/>
          <p:nvPr/>
        </p:nvSpPr>
        <p:spPr>
          <a:xfrm>
            <a:off x="5413165" y="3709526"/>
            <a:ext cx="564578" cy="369332"/>
          </a:xfrm>
          <a:prstGeom prst="rect">
            <a:avLst/>
          </a:prstGeom>
          <a:noFill/>
        </p:spPr>
        <p:txBody>
          <a:bodyPr wrap="none" rtlCol="0">
            <a:spAutoFit/>
          </a:bodyPr>
          <a:lstStyle/>
          <a:p>
            <a:r>
              <a:rPr lang="en-US" dirty="0"/>
              <a:t>$m</a:t>
            </a:r>
            <a:r>
              <a:rPr lang="en-US" baseline="-25000" dirty="0"/>
              <a:t>2</a:t>
            </a:r>
            <a:endParaRPr lang="en-US" dirty="0"/>
          </a:p>
        </p:txBody>
      </p:sp>
      <p:sp>
        <p:nvSpPr>
          <p:cNvPr id="22" name="TextBox 21"/>
          <p:cNvSpPr txBox="1"/>
          <p:nvPr/>
        </p:nvSpPr>
        <p:spPr>
          <a:xfrm>
            <a:off x="5413165" y="4424926"/>
            <a:ext cx="564578" cy="369332"/>
          </a:xfrm>
          <a:prstGeom prst="rect">
            <a:avLst/>
          </a:prstGeom>
          <a:noFill/>
        </p:spPr>
        <p:txBody>
          <a:bodyPr wrap="none" rtlCol="0">
            <a:spAutoFit/>
          </a:bodyPr>
          <a:lstStyle/>
          <a:p>
            <a:r>
              <a:rPr lang="en-US" dirty="0"/>
              <a:t>$m</a:t>
            </a:r>
            <a:r>
              <a:rPr lang="en-US" baseline="-25000" dirty="0"/>
              <a:t>3</a:t>
            </a:r>
            <a:endParaRPr lang="en-US" dirty="0"/>
          </a:p>
        </p:txBody>
      </p:sp>
      <p:sp>
        <p:nvSpPr>
          <p:cNvPr id="25" name="TextBox 24"/>
          <p:cNvSpPr txBox="1"/>
          <p:nvPr/>
        </p:nvSpPr>
        <p:spPr>
          <a:xfrm>
            <a:off x="9561197" y="3779033"/>
            <a:ext cx="627095"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5" idx="1"/>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6867739" y="5304232"/>
                <a:ext cx="47979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𝑦</m:t>
                      </m:r>
                      <m:r>
                        <a:rPr lang="en-US" sz="3200" i="1" smtClean="0">
                          <a:latin typeface="Cambria Math" panose="02040503050406030204" pitchFamily="18" charset="0"/>
                        </a:rPr>
                        <m:t> = </m:t>
                      </m:r>
                      <m:r>
                        <a:rPr lang="en-US" sz="3200" i="1" smtClean="0">
                          <a:latin typeface="Cambria Math" panose="02040503050406030204" pitchFamily="18" charset="0"/>
                        </a:rPr>
                        <m:t>𝑚</m:t>
                      </m:r>
                      <m:r>
                        <a:rPr lang="en-US" sz="3200" i="1" baseline="-25000">
                          <a:latin typeface="Cambria Math" panose="02040503050406030204" pitchFamily="18" charset="0"/>
                        </a:rPr>
                        <m:t>1</m:t>
                      </m:r>
                      <m:r>
                        <a:rPr lang="en-US" sz="3200" i="1">
                          <a:latin typeface="Cambria Math" panose="02040503050406030204" pitchFamily="18" charset="0"/>
                        </a:rPr>
                        <m:t>𝑥</m:t>
                      </m:r>
                      <m:r>
                        <a:rPr lang="en-US" sz="3200" i="1" baseline="-25000">
                          <a:latin typeface="Cambria Math" panose="02040503050406030204" pitchFamily="18" charset="0"/>
                        </a:rPr>
                        <m:t>1</m:t>
                      </m:r>
                      <m:r>
                        <a:rPr lang="en-US" sz="3200" i="1">
                          <a:latin typeface="Cambria Math" panose="02040503050406030204" pitchFamily="18" charset="0"/>
                        </a:rPr>
                        <m:t>+ </m:t>
                      </m:r>
                      <m:r>
                        <a:rPr lang="en-US" sz="3200" i="1">
                          <a:latin typeface="Cambria Math" panose="02040503050406030204" pitchFamily="18" charset="0"/>
                        </a:rPr>
                        <m:t>𝑚</m:t>
                      </m:r>
                      <m:r>
                        <a:rPr lang="en-US" sz="3200" b="0" i="1" baseline="-25000" smtClean="0">
                          <a:latin typeface="Cambria Math" panose="02040503050406030204" pitchFamily="18" charset="0"/>
                        </a:rPr>
                        <m:t>2</m:t>
                      </m:r>
                      <m:r>
                        <a:rPr lang="en-US" sz="3200" i="1">
                          <a:latin typeface="Cambria Math" panose="02040503050406030204" pitchFamily="18" charset="0"/>
                        </a:rPr>
                        <m:t>𝑥</m:t>
                      </m:r>
                      <m:r>
                        <a:rPr lang="en-US" sz="3200" b="0" i="1" baseline="-25000" smtClean="0">
                          <a:latin typeface="Cambria Math" panose="02040503050406030204" pitchFamily="18" charset="0"/>
                        </a:rPr>
                        <m:t>2</m:t>
                      </m:r>
                      <m:r>
                        <a:rPr lang="en-US" sz="3200" i="1">
                          <a:latin typeface="Cambria Math" panose="02040503050406030204" pitchFamily="18" charset="0"/>
                        </a:rPr>
                        <m:t>+ </m:t>
                      </m:r>
                      <m:r>
                        <a:rPr lang="en-US" sz="3200" i="1">
                          <a:latin typeface="Cambria Math" panose="02040503050406030204" pitchFamily="18" charset="0"/>
                        </a:rPr>
                        <m:t>𝑚</m:t>
                      </m:r>
                      <m:r>
                        <a:rPr lang="en-US" sz="3200" b="0" i="1" baseline="-25000" smtClean="0">
                          <a:latin typeface="Cambria Math" panose="02040503050406030204" pitchFamily="18" charset="0"/>
                        </a:rPr>
                        <m:t>3</m:t>
                      </m:r>
                      <m:r>
                        <a:rPr lang="en-US" sz="3200" i="1">
                          <a:latin typeface="Cambria Math" panose="02040503050406030204" pitchFamily="18" charset="0"/>
                        </a:rPr>
                        <m:t>𝑥</m:t>
                      </m:r>
                      <m:r>
                        <a:rPr lang="en-US" sz="3200" b="0" i="1" baseline="-25000" smtClean="0">
                          <a:latin typeface="Cambria Math" panose="02040503050406030204" pitchFamily="18" charset="0"/>
                        </a:rPr>
                        <m:t>3</m:t>
                      </m:r>
                    </m:oMath>
                  </m:oMathPara>
                </a14:m>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867739" y="5304232"/>
                <a:ext cx="4797980" cy="492443"/>
              </a:xfrm>
              <a:prstGeom prst="rect">
                <a:avLst/>
              </a:prstGeom>
              <a:blipFill>
                <a:blip r:embed="rId8"/>
                <a:stretch>
                  <a:fillRect b="-1235"/>
                </a:stretch>
              </a:blipFill>
            </p:spPr>
            <p:txBody>
              <a:bodyPr/>
              <a:lstStyle/>
              <a:p>
                <a:r>
                  <a:rPr lang="en-US">
                    <a:noFill/>
                  </a:rPr>
                  <a:t> </a:t>
                </a:r>
              </a:p>
            </p:txBody>
          </p:sp>
        </mc:Fallback>
      </mc:AlternateContent>
    </p:spTree>
    <p:extLst>
      <p:ext uri="{BB962C8B-B14F-4D97-AF65-F5344CB8AC3E}">
        <p14:creationId xmlns:p14="http://schemas.microsoft.com/office/powerpoint/2010/main" val="376006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Linear Regression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5413165" y="37095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5413165" y="4424926"/>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77903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5" idx="1"/>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7089681" y="5164509"/>
                <a:ext cx="2405787" cy="13847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𝑦</m:t>
                      </m:r>
                      <m:r>
                        <a:rPr lang="en-US" sz="3200" i="1" smtClean="0">
                          <a:latin typeface="Cambria Math" panose="02040503050406030204" pitchFamily="18" charset="0"/>
                        </a:rPr>
                        <m:t> =</m:t>
                      </m:r>
                      <m:nary>
                        <m:naryPr>
                          <m:chr m:val="∑"/>
                          <m:ctrlPr>
                            <a:rPr lang="pt-BR" sz="3200" i="1">
                              <a:latin typeface="Cambria Math" panose="02040503050406030204" pitchFamily="18" charset="0"/>
                            </a:rPr>
                          </m:ctrlPr>
                        </m:naryPr>
                        <m:sub>
                          <m:r>
                            <m:rPr>
                              <m:brk m:alnAt="23"/>
                            </m:rPr>
                            <a:rPr lang="en-US" sz="3200" i="1" smtClean="0">
                              <a:latin typeface="Cambria Math" panose="02040503050406030204" pitchFamily="18" charset="0"/>
                            </a:rPr>
                            <m:t> </m:t>
                          </m:r>
                          <m:r>
                            <a:rPr lang="en-US" sz="3200" b="0" i="1"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i="1" smtClean="0">
                              <a:latin typeface="Cambria Math" panose="02040503050406030204" pitchFamily="18" charset="0"/>
                            </a:rPr>
                            <m:t> </m:t>
                          </m:r>
                          <m:r>
                            <a:rPr lang="en-US" sz="3200" b="0" i="1" smtClean="0">
                              <a:latin typeface="Cambria Math" panose="02040503050406030204" pitchFamily="18" charset="0"/>
                            </a:rPr>
                            <m:t>𝑁</m:t>
                          </m:r>
                        </m:sup>
                        <m:e>
                          <m:r>
                            <a:rPr lang="en-US" sz="3200" b="0" i="1" smtClean="0">
                              <a:latin typeface="Cambria Math" panose="02040503050406030204" pitchFamily="18" charset="0"/>
                            </a:rPr>
                            <m:t>𝑤</m:t>
                          </m:r>
                          <m:r>
                            <a:rPr lang="en-US" sz="3200" b="0" i="1" baseline="-25000" smtClean="0">
                              <a:latin typeface="Cambria Math" panose="02040503050406030204" pitchFamily="18" charset="0"/>
                            </a:rPr>
                            <m:t>𝑖</m:t>
                          </m:r>
                          <m:r>
                            <a:rPr lang="en-US" sz="3200" b="0" i="1" smtClean="0">
                              <a:latin typeface="Cambria Math" panose="02040503050406030204" pitchFamily="18" charset="0"/>
                            </a:rPr>
                            <m:t>𝑥</m:t>
                          </m:r>
                          <m:r>
                            <a:rPr lang="en-US" sz="3200" b="0" i="1" baseline="-25000" smtClean="0">
                              <a:latin typeface="Cambria Math" panose="02040503050406030204" pitchFamily="18" charset="0"/>
                            </a:rPr>
                            <m:t>𝑖</m:t>
                          </m:r>
                        </m:e>
                      </m:nary>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089681" y="5164509"/>
                <a:ext cx="2405787" cy="138473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9029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Fish and Chips</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01686" cy="369332"/>
          </a:xfrm>
          <a:prstGeom prst="rect">
            <a:avLst/>
          </a:prstGeom>
          <a:noFill/>
        </p:spPr>
        <p:txBody>
          <a:bodyPr wrap="none" rtlCol="0">
            <a:spAutoFit/>
          </a:bodyPr>
          <a:lstStyle/>
          <a:p>
            <a:r>
              <a:rPr lang="en-US" dirty="0"/>
              <a:t>2</a:t>
            </a:r>
          </a:p>
        </p:txBody>
      </p:sp>
      <p:sp>
        <p:nvSpPr>
          <p:cNvPr id="13" name="TextBox 12"/>
          <p:cNvSpPr txBox="1"/>
          <p:nvPr/>
        </p:nvSpPr>
        <p:spPr>
          <a:xfrm>
            <a:off x="3302493" y="3917250"/>
            <a:ext cx="301686" cy="369332"/>
          </a:xfrm>
          <a:prstGeom prst="rect">
            <a:avLst/>
          </a:prstGeom>
          <a:noFill/>
        </p:spPr>
        <p:txBody>
          <a:bodyPr wrap="none" rtlCol="0">
            <a:spAutoFit/>
          </a:bodyPr>
          <a:lstStyle/>
          <a:p>
            <a:r>
              <a:rPr lang="en-US" dirty="0"/>
              <a:t>1</a:t>
            </a:r>
          </a:p>
        </p:txBody>
      </p:sp>
      <p:sp>
        <p:nvSpPr>
          <p:cNvPr id="15" name="TextBox 14"/>
          <p:cNvSpPr txBox="1"/>
          <p:nvPr/>
        </p:nvSpPr>
        <p:spPr>
          <a:xfrm>
            <a:off x="3302493" y="5229112"/>
            <a:ext cx="301686" cy="369332"/>
          </a:xfrm>
          <a:prstGeom prst="rect">
            <a:avLst/>
          </a:prstGeom>
          <a:noFill/>
        </p:spPr>
        <p:txBody>
          <a:bodyPr wrap="none" rtlCol="0">
            <a:spAutoFit/>
          </a:bodyPr>
          <a:lstStyle/>
          <a:p>
            <a:r>
              <a:rPr lang="en-US" dirty="0"/>
              <a:t>1</a:t>
            </a:r>
          </a:p>
        </p:txBody>
      </p:sp>
      <p:sp>
        <p:nvSpPr>
          <p:cNvPr id="16" name="TextBox 15"/>
          <p:cNvSpPr txBox="1"/>
          <p:nvPr/>
        </p:nvSpPr>
        <p:spPr>
          <a:xfrm>
            <a:off x="9633325" y="3824346"/>
            <a:ext cx="1099981" cy="646331"/>
          </a:xfrm>
          <a:prstGeom prst="rect">
            <a:avLst/>
          </a:prstGeom>
          <a:noFill/>
        </p:spPr>
        <p:txBody>
          <a:bodyPr wrap="none" rtlCol="0">
            <a:spAutoFit/>
          </a:bodyPr>
          <a:lstStyle/>
          <a:p>
            <a:r>
              <a:rPr lang="en-US" sz="3600" dirty="0"/>
              <a:t>$27?</a:t>
            </a:r>
          </a:p>
        </p:txBody>
      </p:sp>
      <p:sp>
        <p:nvSpPr>
          <p:cNvPr id="20" name="TextBox 19"/>
          <p:cNvSpPr txBox="1"/>
          <p:nvPr/>
        </p:nvSpPr>
        <p:spPr>
          <a:xfrm>
            <a:off x="5595490" y="2997131"/>
            <a:ext cx="526106" cy="369332"/>
          </a:xfrm>
          <a:prstGeom prst="rect">
            <a:avLst/>
          </a:prstGeom>
          <a:noFill/>
        </p:spPr>
        <p:txBody>
          <a:bodyPr wrap="none" rtlCol="0">
            <a:spAutoFit/>
          </a:bodyPr>
          <a:lstStyle/>
          <a:p>
            <a:r>
              <a:rPr lang="en-US" dirty="0"/>
              <a:t>$3?</a:t>
            </a:r>
          </a:p>
        </p:txBody>
      </p:sp>
      <p:sp>
        <p:nvSpPr>
          <p:cNvPr id="21" name="TextBox 20"/>
          <p:cNvSpPr txBox="1"/>
          <p:nvPr/>
        </p:nvSpPr>
        <p:spPr>
          <a:xfrm>
            <a:off x="5532109" y="3692739"/>
            <a:ext cx="643125" cy="369332"/>
          </a:xfrm>
          <a:prstGeom prst="rect">
            <a:avLst/>
          </a:prstGeom>
          <a:noFill/>
        </p:spPr>
        <p:txBody>
          <a:bodyPr wrap="none" rtlCol="0">
            <a:spAutoFit/>
          </a:bodyPr>
          <a:lstStyle/>
          <a:p>
            <a:r>
              <a:rPr lang="en-US" dirty="0"/>
              <a:t>$10?</a:t>
            </a:r>
          </a:p>
        </p:txBody>
      </p:sp>
      <p:sp>
        <p:nvSpPr>
          <p:cNvPr id="22" name="TextBox 21"/>
          <p:cNvSpPr txBox="1"/>
          <p:nvPr/>
        </p:nvSpPr>
        <p:spPr>
          <a:xfrm>
            <a:off x="5595490" y="4434829"/>
            <a:ext cx="526106" cy="369332"/>
          </a:xfrm>
          <a:prstGeom prst="rect">
            <a:avLst/>
          </a:prstGeom>
          <a:noFill/>
        </p:spPr>
        <p:txBody>
          <a:bodyPr wrap="none" rtlCol="0">
            <a:spAutoFit/>
          </a:bodyPr>
          <a:lstStyle/>
          <a:p>
            <a:r>
              <a:rPr lang="en-US" dirty="0"/>
              <a:t>$7?</a:t>
            </a:r>
          </a:p>
        </p:txBody>
      </p:sp>
      <p:sp>
        <p:nvSpPr>
          <p:cNvPr id="19" name="TextBox 18"/>
          <p:cNvSpPr txBox="1"/>
          <p:nvPr/>
        </p:nvSpPr>
        <p:spPr>
          <a:xfrm>
            <a:off x="9738325" y="5141063"/>
            <a:ext cx="886781" cy="646331"/>
          </a:xfrm>
          <a:prstGeom prst="rect">
            <a:avLst/>
          </a:prstGeom>
          <a:noFill/>
        </p:spPr>
        <p:txBody>
          <a:bodyPr wrap="none" rtlCol="0">
            <a:spAutoFit/>
          </a:bodyPr>
          <a:lstStyle/>
          <a:p>
            <a:r>
              <a:rPr lang="en-US" sz="3600" dirty="0"/>
              <a:t>$12</a:t>
            </a:r>
          </a:p>
        </p:txBody>
      </p:sp>
      <p:cxnSp>
        <p:nvCxnSpPr>
          <p:cNvPr id="5" name="Straight Arrow Connector 4"/>
          <p:cNvCxnSpPr>
            <a:stCxn id="16" idx="2"/>
            <a:endCxn id="19" idx="0"/>
          </p:cNvCxnSpPr>
          <p:nvPr/>
        </p:nvCxnSpPr>
        <p:spPr>
          <a:xfrm flipH="1">
            <a:off x="10181716" y="4470677"/>
            <a:ext cx="1600" cy="6703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95338" y="4606188"/>
            <a:ext cx="1144352" cy="369332"/>
          </a:xfrm>
          <a:prstGeom prst="rect">
            <a:avLst/>
          </a:prstGeom>
          <a:noFill/>
        </p:spPr>
        <p:txBody>
          <a:bodyPr wrap="none" rtlCol="0">
            <a:spAutoFit/>
          </a:bodyPr>
          <a:lstStyle/>
          <a:p>
            <a:r>
              <a:rPr lang="en-US" dirty="0"/>
              <a:t>Error/Loss</a:t>
            </a:r>
          </a:p>
        </p:txBody>
      </p:sp>
      <mc:AlternateContent xmlns:mc="http://schemas.openxmlformats.org/markup-compatibility/2006" xmlns:a14="http://schemas.microsoft.com/office/drawing/2010/main">
        <mc:Choice Requires="a14">
          <p:sp>
            <p:nvSpPr>
              <p:cNvPr id="27" name="TextBox 26"/>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28" name="Straight Arrow Connector 27"/>
          <p:cNvCxnSpPr>
            <a:endCxn id="27"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endCxn id="27"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endCxn id="27"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a:stCxn id="27" idx="3"/>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V="1">
            <a:off x="6121596" y="3004852"/>
            <a:ext cx="0" cy="24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175234" y="3778595"/>
            <a:ext cx="0" cy="23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103848" y="4519365"/>
            <a:ext cx="0" cy="23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529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Loss Functions - Regression</a:t>
            </a:r>
          </a:p>
        </p:txBody>
      </p:sp>
      <p:sp>
        <p:nvSpPr>
          <p:cNvPr id="16" name="TextBox 15"/>
          <p:cNvSpPr txBox="1"/>
          <p:nvPr/>
        </p:nvSpPr>
        <p:spPr>
          <a:xfrm>
            <a:off x="9633325" y="3824346"/>
            <a:ext cx="1099981" cy="646331"/>
          </a:xfrm>
          <a:prstGeom prst="rect">
            <a:avLst/>
          </a:prstGeom>
          <a:noFill/>
        </p:spPr>
        <p:txBody>
          <a:bodyPr wrap="none" rtlCol="0">
            <a:spAutoFit/>
          </a:bodyPr>
          <a:lstStyle/>
          <a:p>
            <a:r>
              <a:rPr lang="en-US" sz="3600" dirty="0"/>
              <a:t>$27?</a:t>
            </a:r>
          </a:p>
        </p:txBody>
      </p:sp>
      <p:sp>
        <p:nvSpPr>
          <p:cNvPr id="19" name="TextBox 18"/>
          <p:cNvSpPr txBox="1"/>
          <p:nvPr/>
        </p:nvSpPr>
        <p:spPr>
          <a:xfrm>
            <a:off x="9738325" y="5141063"/>
            <a:ext cx="886781" cy="646331"/>
          </a:xfrm>
          <a:prstGeom prst="rect">
            <a:avLst/>
          </a:prstGeom>
          <a:noFill/>
        </p:spPr>
        <p:txBody>
          <a:bodyPr wrap="none" rtlCol="0">
            <a:spAutoFit/>
          </a:bodyPr>
          <a:lstStyle/>
          <a:p>
            <a:r>
              <a:rPr lang="en-US" sz="3600" dirty="0"/>
              <a:t>$12</a:t>
            </a:r>
          </a:p>
        </p:txBody>
      </p:sp>
      <p:cxnSp>
        <p:nvCxnSpPr>
          <p:cNvPr id="5" name="Straight Arrow Connector 4"/>
          <p:cNvCxnSpPr>
            <a:stCxn id="16" idx="2"/>
            <a:endCxn id="19" idx="0"/>
          </p:cNvCxnSpPr>
          <p:nvPr/>
        </p:nvCxnSpPr>
        <p:spPr>
          <a:xfrm flipH="1">
            <a:off x="10181716" y="4470677"/>
            <a:ext cx="1600" cy="6703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95338" y="4606188"/>
            <a:ext cx="1144352" cy="369332"/>
          </a:xfrm>
          <a:prstGeom prst="rect">
            <a:avLst/>
          </a:prstGeom>
          <a:noFill/>
        </p:spPr>
        <p:txBody>
          <a:bodyPr wrap="none" rtlCol="0">
            <a:spAutoFit/>
          </a:bodyPr>
          <a:lstStyle/>
          <a:p>
            <a:r>
              <a:rPr lang="en-US" dirty="0"/>
              <a:t>Error/Loss</a:t>
            </a:r>
          </a:p>
        </p:txBody>
      </p:sp>
      <p:pic>
        <p:nvPicPr>
          <p:cNvPr id="7170" name="Picture 2" descr="https://4.bp.blogspot.com/-wG7IbjTfE6k/XGUvqm7TCVI/AAAAAAAAAZU/vpH1kuKTIooKTcVlnm1EVRCXLVZM9cPNgCLcBGAs/s1600/formula-MAE-MSE-RMSE-RSquar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920" y="1585966"/>
            <a:ext cx="4434744" cy="51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07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8" name="Title 4">
            <a:extLst>
              <a:ext uri="{FF2B5EF4-FFF2-40B4-BE49-F238E27FC236}">
                <a16:creationId xmlns:a16="http://schemas.microsoft.com/office/drawing/2014/main" id="{9DC57991-8DD6-BC48-AFB5-DB905C2B943C}"/>
              </a:ext>
            </a:extLst>
          </p:cNvPr>
          <p:cNvSpPr txBox="1">
            <a:spLocks/>
          </p:cNvSpPr>
          <p:nvPr/>
        </p:nvSpPr>
        <p:spPr>
          <a:xfrm>
            <a:off x="3579415" y="4833656"/>
            <a:ext cx="1588897" cy="600164"/>
          </a:xfrm>
          <a:prstGeom prst="rect">
            <a:avLst/>
          </a:prstGeom>
        </p:spPr>
        <p:txBody>
          <a:bodyPr wrap="none">
            <a:spAutoFit/>
          </a:bodyPr>
          <a:lstStyle>
            <a:defPPr>
              <a:defRPr lang="en-US"/>
            </a:defPPr>
            <a:lvl1pPr>
              <a:defRPr sz="3300">
                <a:latin typeface="Avenir Book" panose="02000503020000020003" pitchFamily="2" charset="0"/>
                <a:ea typeface="+mj-ea"/>
                <a:cs typeface="Arial" panose="020B0604020202020204" pitchFamily="34" charset="0"/>
              </a:defRPr>
            </a:lvl1pPr>
          </a:lstStyle>
          <a:p>
            <a:r>
              <a:rPr lang="en-US" dirty="0"/>
              <a:t>2000kg</a:t>
            </a:r>
          </a:p>
        </p:txBody>
      </p:sp>
      <p:pic>
        <p:nvPicPr>
          <p:cNvPr id="3" name="Picture 2">
            <a:extLst>
              <a:ext uri="{FF2B5EF4-FFF2-40B4-BE49-F238E27FC236}">
                <a16:creationId xmlns:a16="http://schemas.microsoft.com/office/drawing/2014/main" id="{3CEE1F1B-6B88-F744-BF72-7DFCDB90A1D2}"/>
              </a:ext>
            </a:extLst>
          </p:cNvPr>
          <p:cNvPicPr>
            <a:picLocks noChangeAspect="1"/>
          </p:cNvPicPr>
          <p:nvPr/>
        </p:nvPicPr>
        <p:blipFill>
          <a:blip r:embed="rId4"/>
          <a:stretch>
            <a:fillRect/>
          </a:stretch>
        </p:blipFill>
        <p:spPr>
          <a:xfrm>
            <a:off x="882489" y="4610467"/>
            <a:ext cx="1905000" cy="1066800"/>
          </a:xfrm>
          <a:prstGeom prst="rect">
            <a:avLst/>
          </a:prstGeom>
        </p:spPr>
      </p:pic>
      <p:sp>
        <p:nvSpPr>
          <p:cNvPr id="11" name="Title 4">
            <a:extLst>
              <a:ext uri="{FF2B5EF4-FFF2-40B4-BE49-F238E27FC236}">
                <a16:creationId xmlns:a16="http://schemas.microsoft.com/office/drawing/2014/main" id="{0475ED74-B3A0-1C41-847F-9DD87F799E9F}"/>
              </a:ext>
            </a:extLst>
          </p:cNvPr>
          <p:cNvSpPr txBox="1">
            <a:spLocks/>
          </p:cNvSpPr>
          <p:nvPr/>
        </p:nvSpPr>
        <p:spPr>
          <a:xfrm>
            <a:off x="3579415" y="1424179"/>
            <a:ext cx="1746250" cy="6001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300" dirty="0">
                <a:latin typeface="Avenir Book" panose="02000503020000020003" pitchFamily="2" charset="0"/>
                <a:cs typeface="Arial" panose="020B0604020202020204" pitchFamily="34" charset="0"/>
              </a:rPr>
              <a:t>1000kg</a:t>
            </a:r>
          </a:p>
        </p:txBody>
      </p:sp>
      <p:pic>
        <p:nvPicPr>
          <p:cNvPr id="4" name="Picture 3">
            <a:extLst>
              <a:ext uri="{FF2B5EF4-FFF2-40B4-BE49-F238E27FC236}">
                <a16:creationId xmlns:a16="http://schemas.microsoft.com/office/drawing/2014/main" id="{F4203316-D2F1-174E-8DF2-6933FE989DD8}"/>
              </a:ext>
            </a:extLst>
          </p:cNvPr>
          <p:cNvPicPr>
            <a:picLocks noChangeAspect="1"/>
          </p:cNvPicPr>
          <p:nvPr/>
        </p:nvPicPr>
        <p:blipFill>
          <a:blip r:embed="rId5"/>
          <a:stretch>
            <a:fillRect/>
          </a:stretch>
        </p:blipFill>
        <p:spPr>
          <a:xfrm>
            <a:off x="723739" y="2730500"/>
            <a:ext cx="2222500" cy="1397000"/>
          </a:xfrm>
          <a:prstGeom prst="rect">
            <a:avLst/>
          </a:prstGeom>
        </p:spPr>
      </p:pic>
      <p:sp>
        <p:nvSpPr>
          <p:cNvPr id="15" name="Title 4">
            <a:extLst>
              <a:ext uri="{FF2B5EF4-FFF2-40B4-BE49-F238E27FC236}">
                <a16:creationId xmlns:a16="http://schemas.microsoft.com/office/drawing/2014/main" id="{9B715F55-79C5-EC48-A381-82FB3E05A735}"/>
              </a:ext>
            </a:extLst>
          </p:cNvPr>
          <p:cNvSpPr txBox="1">
            <a:spLocks/>
          </p:cNvSpPr>
          <p:nvPr/>
        </p:nvSpPr>
        <p:spPr>
          <a:xfrm>
            <a:off x="3579415" y="3128917"/>
            <a:ext cx="1746250" cy="600165"/>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300">
                <a:latin typeface="Avenir Book" panose="02000503020000020003" pitchFamily="2" charset="0"/>
                <a:ea typeface="+mj-ea"/>
                <a:cs typeface="Arial" panose="020B0604020202020204" pitchFamily="34" charset="0"/>
              </a:defRPr>
            </a:lvl1pPr>
          </a:lstStyle>
          <a:p>
            <a:r>
              <a:rPr lang="en-US" dirty="0"/>
              <a:t>3000kg</a:t>
            </a:r>
          </a:p>
        </p:txBody>
      </p:sp>
      <p:pic>
        <p:nvPicPr>
          <p:cNvPr id="2" name="Picture 1">
            <a:extLst>
              <a:ext uri="{FF2B5EF4-FFF2-40B4-BE49-F238E27FC236}">
                <a16:creationId xmlns:a16="http://schemas.microsoft.com/office/drawing/2014/main" id="{EBB5EA67-9C88-4844-8D5D-EEA207395588}"/>
              </a:ext>
            </a:extLst>
          </p:cNvPr>
          <p:cNvPicPr>
            <a:picLocks noChangeAspect="1"/>
          </p:cNvPicPr>
          <p:nvPr/>
        </p:nvPicPr>
        <p:blipFill>
          <a:blip r:embed="rId6"/>
          <a:stretch>
            <a:fillRect/>
          </a:stretch>
        </p:blipFill>
        <p:spPr>
          <a:xfrm>
            <a:off x="961864" y="1041636"/>
            <a:ext cx="1746250" cy="1365250"/>
          </a:xfrm>
          <a:prstGeom prst="rect">
            <a:avLst/>
          </a:prstGeom>
        </p:spPr>
      </p:pic>
      <p:sp>
        <p:nvSpPr>
          <p:cNvPr id="5" name="Rectangle 4">
            <a:extLst>
              <a:ext uri="{FF2B5EF4-FFF2-40B4-BE49-F238E27FC236}">
                <a16:creationId xmlns:a16="http://schemas.microsoft.com/office/drawing/2014/main" id="{ED103885-A87C-A443-BD8C-623DF1DAAE05}"/>
              </a:ext>
            </a:extLst>
          </p:cNvPr>
          <p:cNvSpPr/>
          <p:nvPr/>
        </p:nvSpPr>
        <p:spPr>
          <a:xfrm>
            <a:off x="9293990" y="1424179"/>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40mpg</a:t>
            </a:r>
          </a:p>
        </p:txBody>
      </p:sp>
      <p:sp>
        <p:nvSpPr>
          <p:cNvPr id="7" name="Rectangle 6">
            <a:extLst>
              <a:ext uri="{FF2B5EF4-FFF2-40B4-BE49-F238E27FC236}">
                <a16:creationId xmlns:a16="http://schemas.microsoft.com/office/drawing/2014/main" id="{5B04BA44-2DD9-074C-8DDD-1FFF83E84FA0}"/>
              </a:ext>
            </a:extLst>
          </p:cNvPr>
          <p:cNvSpPr/>
          <p:nvPr/>
        </p:nvSpPr>
        <p:spPr>
          <a:xfrm>
            <a:off x="9293990" y="3133877"/>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20mpg</a:t>
            </a:r>
          </a:p>
        </p:txBody>
      </p:sp>
      <p:sp>
        <p:nvSpPr>
          <p:cNvPr id="9" name="Rectangle 8">
            <a:extLst>
              <a:ext uri="{FF2B5EF4-FFF2-40B4-BE49-F238E27FC236}">
                <a16:creationId xmlns:a16="http://schemas.microsoft.com/office/drawing/2014/main" id="{49CB9C8A-598C-AA47-9214-C39CF09E2087}"/>
              </a:ext>
            </a:extLst>
          </p:cNvPr>
          <p:cNvSpPr/>
          <p:nvPr/>
        </p:nvSpPr>
        <p:spPr>
          <a:xfrm>
            <a:off x="9293990" y="4846154"/>
            <a:ext cx="1532792" cy="600164"/>
          </a:xfrm>
          <a:prstGeom prst="rect">
            <a:avLst/>
          </a:prstGeom>
        </p:spPr>
        <p:txBody>
          <a:bodyPr wrap="none">
            <a:spAutoFit/>
          </a:bodyPr>
          <a:lstStyle/>
          <a:p>
            <a:r>
              <a:rPr lang="en-US" sz="3300" dirty="0">
                <a:latin typeface="Avenir Book" panose="02000503020000020003" pitchFamily="2" charset="0"/>
                <a:ea typeface="+mj-ea"/>
                <a:cs typeface="Arial" panose="020B0604020202020204" pitchFamily="34" charset="0"/>
              </a:rPr>
              <a:t>30mpg</a:t>
            </a:r>
          </a:p>
        </p:txBody>
      </p:sp>
      <p:pic>
        <p:nvPicPr>
          <p:cNvPr id="16" name="Picture 15">
            <a:extLst>
              <a:ext uri="{FF2B5EF4-FFF2-40B4-BE49-F238E27FC236}">
                <a16:creationId xmlns:a16="http://schemas.microsoft.com/office/drawing/2014/main" id="{582AA986-47FC-C546-86F3-A00AAC898801}"/>
              </a:ext>
            </a:extLst>
          </p:cNvPr>
          <p:cNvPicPr>
            <a:picLocks noChangeAspect="1"/>
          </p:cNvPicPr>
          <p:nvPr/>
        </p:nvPicPr>
        <p:blipFill>
          <a:blip r:embed="rId7"/>
          <a:stretch>
            <a:fillRect/>
          </a:stretch>
        </p:blipFill>
        <p:spPr>
          <a:xfrm>
            <a:off x="6545666" y="2256788"/>
            <a:ext cx="1239377" cy="2353679"/>
          </a:xfrm>
          <a:prstGeom prst="rect">
            <a:avLst/>
          </a:prstGeom>
        </p:spPr>
      </p:pic>
      <p:sp>
        <p:nvSpPr>
          <p:cNvPr id="17" name="Rectangle 16">
            <a:extLst>
              <a:ext uri="{FF2B5EF4-FFF2-40B4-BE49-F238E27FC236}">
                <a16:creationId xmlns:a16="http://schemas.microsoft.com/office/drawing/2014/main" id="{18D107C1-89FE-1743-AB8A-623F38046C39}"/>
              </a:ext>
            </a:extLst>
          </p:cNvPr>
          <p:cNvSpPr/>
          <p:nvPr/>
        </p:nvSpPr>
        <p:spPr>
          <a:xfrm>
            <a:off x="3439728" y="356806"/>
            <a:ext cx="1879600" cy="60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a:solidFill>
                  <a:schemeClr val="bg1"/>
                </a:solidFill>
                <a:latin typeface="Times" pitchFamily="2" charset="0"/>
              </a:rPr>
              <a:t>inputs</a:t>
            </a:r>
          </a:p>
        </p:txBody>
      </p:sp>
      <p:sp>
        <p:nvSpPr>
          <p:cNvPr id="18" name="Rectangle 17">
            <a:extLst>
              <a:ext uri="{FF2B5EF4-FFF2-40B4-BE49-F238E27FC236}">
                <a16:creationId xmlns:a16="http://schemas.microsoft.com/office/drawing/2014/main" id="{4CE5EAA3-F1A8-EB43-B71E-AB3E4E64ED3A}"/>
              </a:ext>
            </a:extLst>
          </p:cNvPr>
          <p:cNvSpPr/>
          <p:nvPr/>
        </p:nvSpPr>
        <p:spPr>
          <a:xfrm>
            <a:off x="8947182" y="356806"/>
            <a:ext cx="1879600" cy="60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a:solidFill>
                  <a:schemeClr val="bg1"/>
                </a:solidFill>
                <a:latin typeface="Times" pitchFamily="2" charset="0"/>
              </a:rPr>
              <a:t>output</a:t>
            </a:r>
          </a:p>
        </p:txBody>
      </p:sp>
    </p:spTree>
    <p:extLst>
      <p:ext uri="{BB962C8B-B14F-4D97-AF65-F5344CB8AC3E}">
        <p14:creationId xmlns:p14="http://schemas.microsoft.com/office/powerpoint/2010/main" val="437626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Error Metrics</a:t>
            </a:r>
          </a:p>
        </p:txBody>
      </p:sp>
      <p:sp>
        <p:nvSpPr>
          <p:cNvPr id="16" name="TextBox 15"/>
          <p:cNvSpPr txBox="1"/>
          <p:nvPr/>
        </p:nvSpPr>
        <p:spPr>
          <a:xfrm>
            <a:off x="9633325" y="3824346"/>
            <a:ext cx="1099981" cy="646331"/>
          </a:xfrm>
          <a:prstGeom prst="rect">
            <a:avLst/>
          </a:prstGeom>
          <a:noFill/>
        </p:spPr>
        <p:txBody>
          <a:bodyPr wrap="none" rtlCol="0">
            <a:spAutoFit/>
          </a:bodyPr>
          <a:lstStyle/>
          <a:p>
            <a:r>
              <a:rPr lang="en-US" sz="3600" dirty="0"/>
              <a:t>$27?</a:t>
            </a:r>
          </a:p>
        </p:txBody>
      </p:sp>
      <p:sp>
        <p:nvSpPr>
          <p:cNvPr id="19" name="TextBox 18"/>
          <p:cNvSpPr txBox="1"/>
          <p:nvPr/>
        </p:nvSpPr>
        <p:spPr>
          <a:xfrm>
            <a:off x="9738325" y="5141063"/>
            <a:ext cx="886781" cy="646331"/>
          </a:xfrm>
          <a:prstGeom prst="rect">
            <a:avLst/>
          </a:prstGeom>
          <a:noFill/>
        </p:spPr>
        <p:txBody>
          <a:bodyPr wrap="none" rtlCol="0">
            <a:spAutoFit/>
          </a:bodyPr>
          <a:lstStyle/>
          <a:p>
            <a:r>
              <a:rPr lang="en-US" sz="3600" dirty="0"/>
              <a:t>$12</a:t>
            </a:r>
          </a:p>
        </p:txBody>
      </p:sp>
      <p:cxnSp>
        <p:nvCxnSpPr>
          <p:cNvPr id="5" name="Straight Arrow Connector 4"/>
          <p:cNvCxnSpPr>
            <a:stCxn id="16" idx="2"/>
            <a:endCxn id="19" idx="0"/>
          </p:cNvCxnSpPr>
          <p:nvPr/>
        </p:nvCxnSpPr>
        <p:spPr>
          <a:xfrm flipH="1">
            <a:off x="10181716" y="4470677"/>
            <a:ext cx="1600" cy="6703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95338" y="4606188"/>
            <a:ext cx="1144352" cy="369332"/>
          </a:xfrm>
          <a:prstGeom prst="rect">
            <a:avLst/>
          </a:prstGeom>
          <a:noFill/>
        </p:spPr>
        <p:txBody>
          <a:bodyPr wrap="none" rtlCol="0">
            <a:spAutoFit/>
          </a:bodyPr>
          <a:lstStyle/>
          <a:p>
            <a:r>
              <a:rPr lang="en-US" dirty="0"/>
              <a:t>Error/Loss</a:t>
            </a:r>
          </a:p>
        </p:txBody>
      </p:sp>
      <p:pic>
        <p:nvPicPr>
          <p:cNvPr id="6146" name="Picture 2" descr="Image result for error metrics neur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8385" y="2699661"/>
            <a:ext cx="6434137" cy="28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1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sp>
        <p:nvSpPr>
          <p:cNvPr id="3" name="Text Placeholder 2"/>
          <p:cNvSpPr>
            <a:spLocks noGrp="1"/>
          </p:cNvSpPr>
          <p:nvPr>
            <p:ph type="body" sz="quarter" idx="10"/>
          </p:nvPr>
        </p:nvSpPr>
        <p:spPr>
          <a:xfrm>
            <a:off x="564520" y="2549383"/>
            <a:ext cx="4895850" cy="2896573"/>
          </a:xfrm>
        </p:spPr>
        <p:txBody>
          <a:bodyPr/>
          <a:lstStyle/>
          <a:p>
            <a:r>
              <a:rPr lang="en-US" dirty="0"/>
              <a:t>For each input feature and voting weight, adjust it up and down a bit and see how the error changes. </a:t>
            </a:r>
          </a:p>
        </p:txBody>
      </p:sp>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966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7623069" y="3339061"/>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52" name="Oval 51"/>
          <p:cNvSpPr/>
          <p:nvPr/>
        </p:nvSpPr>
        <p:spPr bwMode="auto">
          <a:xfrm>
            <a:off x="7067127" y="1860256"/>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5" name="Straight Arrow Connector 4"/>
          <p:cNvCxnSpPr/>
          <p:nvPr/>
        </p:nvCxnSpPr>
        <p:spPr>
          <a:xfrm flipH="1" flipV="1">
            <a:off x="7291233" y="2159065"/>
            <a:ext cx="149404" cy="43020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0041" y="2983564"/>
            <a:ext cx="149404" cy="355498"/>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sp>
        <p:nvSpPr>
          <p:cNvPr id="20" name="Text Placeholder 2"/>
          <p:cNvSpPr>
            <a:spLocks noGrp="1"/>
          </p:cNvSpPr>
          <p:nvPr>
            <p:ph type="body" sz="quarter" idx="10"/>
          </p:nvPr>
        </p:nvSpPr>
        <p:spPr>
          <a:xfrm>
            <a:off x="564520" y="2549383"/>
            <a:ext cx="4895850" cy="2896573"/>
          </a:xfrm>
        </p:spPr>
        <p:txBody>
          <a:bodyPr/>
          <a:lstStyle/>
          <a:p>
            <a:r>
              <a:rPr lang="en-US" dirty="0"/>
              <a:t>For each input feature and voting weight, adjust it up and down a bit and see how the error changes. </a:t>
            </a:r>
          </a:p>
        </p:txBody>
      </p:sp>
    </p:spTree>
    <p:extLst>
      <p:ext uri="{BB962C8B-B14F-4D97-AF65-F5344CB8AC3E}">
        <p14:creationId xmlns:p14="http://schemas.microsoft.com/office/powerpoint/2010/main" val="3808899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pic>
        <p:nvPicPr>
          <p:cNvPr id="3" name="Picture 4" descr="Image result for backpropa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915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7623069" y="3339061"/>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52" name="Oval 51"/>
          <p:cNvSpPr/>
          <p:nvPr/>
        </p:nvSpPr>
        <p:spPr bwMode="auto">
          <a:xfrm>
            <a:off x="7067127" y="1860256"/>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5" name="Straight Arrow Connector 4"/>
          <p:cNvCxnSpPr/>
          <p:nvPr/>
        </p:nvCxnSpPr>
        <p:spPr>
          <a:xfrm flipH="1" flipV="1">
            <a:off x="7291233" y="2159065"/>
            <a:ext cx="149404" cy="43020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0041" y="2983564"/>
            <a:ext cx="149404" cy="355498"/>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pic>
        <p:nvPicPr>
          <p:cNvPr id="15" name="Picture 2" descr="Image result for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689" y="2904837"/>
            <a:ext cx="33337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59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Weight Update</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5413165" y="37095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5413165" y="4424926"/>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77903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5" idx="1"/>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805019" y="1992889"/>
                <a:ext cx="7439922"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𝑤</m:t>
                          </m:r>
                        </m:e>
                        <m:sup>
                          <m:r>
                            <a:rPr lang="en-US" sz="3200" b="0" i="1" smtClean="0">
                              <a:latin typeface="Cambria Math" panose="02040503050406030204" pitchFamily="18" charset="0"/>
                            </a:rPr>
                            <m:t>𝑛𝑒𝑤</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𝑤</m:t>
                          </m:r>
                        </m:e>
                        <m:sup>
                          <m:r>
                            <a:rPr lang="en-US" sz="3200" b="0" i="1" smtClean="0">
                              <a:latin typeface="Cambria Math" panose="02040503050406030204" pitchFamily="18" charset="0"/>
                            </a:rPr>
                            <m:t>𝑜𝑙𝑑</m:t>
                          </m:r>
                        </m:sup>
                      </m:sSup>
                      <m:r>
                        <a:rPr lang="en-US" sz="3200" b="0" i="1" smtClean="0">
                          <a:latin typeface="Cambria Math" panose="02040503050406030204" pitchFamily="18" charset="0"/>
                        </a:rPr>
                        <m:t>+</m:t>
                      </m:r>
                      <m:r>
                        <a:rPr lang="en-US" sz="3200" b="0" i="1" smtClean="0">
                          <a:latin typeface="Cambria Math" panose="02040503050406030204" pitchFamily="18" charset="0"/>
                        </a:rPr>
                        <m:t>𝑙𝑒𝑎𝑟𝑛𝑖𝑛𝑔</m:t>
                      </m:r>
                      <m:r>
                        <a:rPr lang="en-US" sz="3200" b="0" i="1" smtClean="0">
                          <a:latin typeface="Cambria Math" panose="02040503050406030204" pitchFamily="18" charset="0"/>
                        </a:rPr>
                        <m:t> </m:t>
                      </m:r>
                      <m:r>
                        <a:rPr lang="en-US" sz="3200" b="0" i="1" smtClean="0">
                          <a:latin typeface="Cambria Math" panose="02040503050406030204" pitchFamily="18" charset="0"/>
                        </a:rPr>
                        <m:t>𝑟𝑎𝑡𝑒</m:t>
                      </m:r>
                      <m:r>
                        <a:rPr lang="en-US" sz="3200" b="0" i="1" smtClean="0">
                          <a:latin typeface="Cambria Math" panose="02040503050406030204" pitchFamily="18" charset="0"/>
                        </a:rPr>
                        <m:t>∗</m:t>
                      </m:r>
                      <m:r>
                        <a:rPr lang="en-US" sz="3200" b="0" i="1" smtClean="0">
                          <a:latin typeface="Cambria Math" panose="02040503050406030204" pitchFamily="18" charset="0"/>
                        </a:rPr>
                        <m:t>𝑔𝑟𝑎𝑑𝑖𝑒𝑛𝑡</m:t>
                      </m:r>
                    </m:oMath>
                  </m:oMathPara>
                </a14:m>
                <a:endParaRPr dirty="0"/>
              </a:p>
            </p:txBody>
          </p:sp>
        </mc:Choice>
        <mc:Fallback xmlns="">
          <p:sp>
            <p:nvSpPr>
              <p:cNvPr id="24" name="TextBox 23"/>
              <p:cNvSpPr txBox="1">
                <a:spLocks noRot="1" noChangeAspect="1" noMove="1" noResize="1" noEditPoints="1" noAdjustHandles="1" noChangeArrowheads="1" noChangeShapeType="1" noTextEdit="1"/>
              </p:cNvSpPr>
              <p:nvPr/>
            </p:nvSpPr>
            <p:spPr>
              <a:xfrm>
                <a:off x="3805019" y="1992889"/>
                <a:ext cx="7439922" cy="5012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5314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Weight Update</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350070" y="2888335"/>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5413165" y="37095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5413165" y="4424926"/>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77903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5" idx="1"/>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5316185" y="1568991"/>
                <a:ext cx="3885743" cy="925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𝑤</m:t>
                          </m:r>
                        </m:e>
                        <m:sup>
                          <m:r>
                            <a:rPr lang="en-US" sz="3200" b="0" i="1" smtClean="0">
                              <a:latin typeface="Cambria Math" panose="02040503050406030204" pitchFamily="18" charset="0"/>
                            </a:rPr>
                            <m:t>𝑛𝑒𝑤</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𝑤</m:t>
                          </m:r>
                        </m:e>
                        <m:sup>
                          <m:r>
                            <a:rPr lang="en-US" sz="3200" b="0" i="1" smtClean="0">
                              <a:latin typeface="Cambria Math" panose="02040503050406030204" pitchFamily="18" charset="0"/>
                            </a:rPr>
                            <m:t>𝑜𝑙𝑑</m:t>
                          </m:r>
                        </m:sup>
                      </m:sSup>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𝛼</m:t>
                      </m:r>
                      <m:r>
                        <a:rPr lang="en-US" sz="3200" b="0" i="1" smtClean="0">
                          <a:latin typeface="Cambria Math" panose="02040503050406030204" pitchFamily="18" charset="0"/>
                          <a:ea typeface="Cambria Math" panose="02040503050406030204" pitchFamily="18" charset="0"/>
                        </a:rPr>
                        <m:t> </m:t>
                      </m:r>
                      <m:f>
                        <m:fPr>
                          <m:ctrlPr>
                            <a:rPr lang="en-US" sz="3200" b="0" i="1" smtClean="0">
                              <a:latin typeface="Cambria Math" panose="02040503050406030204" pitchFamily="18" charset="0"/>
                              <a:ea typeface="Cambria Math" panose="02040503050406030204" pitchFamily="18" charset="0"/>
                            </a:rPr>
                          </m:ctrlPr>
                        </m:fPr>
                        <m:num>
                          <m:r>
                            <m:rPr>
                              <m:sty m:val="p"/>
                            </m:rPr>
                            <a:rPr lang="el-GR" sz="3200" b="0" i="0" smtClean="0">
                              <a:latin typeface="Cambria Math" panose="02040503050406030204" pitchFamily="18" charset="0"/>
                              <a:ea typeface="Cambria Math" panose="02040503050406030204" pitchFamily="18" charset="0"/>
                            </a:rPr>
                            <m:t>Δ</m:t>
                          </m:r>
                          <m:r>
                            <a:rPr lang="en-US" sz="3200" b="0" i="1" smtClean="0">
                              <a:latin typeface="Cambria Math" panose="02040503050406030204" pitchFamily="18" charset="0"/>
                              <a:ea typeface="Cambria Math" panose="02040503050406030204" pitchFamily="18" charset="0"/>
                            </a:rPr>
                            <m:t>𝑦</m:t>
                          </m:r>
                        </m:num>
                        <m:den>
                          <m:r>
                            <m:rPr>
                              <m:sty m:val="p"/>
                            </m:rPr>
                            <a:rPr lang="el-GR" sz="3200" b="0" i="0" smtClean="0">
                              <a:latin typeface="Cambria Math" panose="02040503050406030204" pitchFamily="18" charset="0"/>
                              <a:ea typeface="Cambria Math" panose="02040503050406030204" pitchFamily="18" charset="0"/>
                            </a:rPr>
                            <m:t>Δ</m:t>
                          </m:r>
                          <m:r>
                            <a:rPr lang="en-US" sz="3200" b="0" i="1" smtClean="0">
                              <a:latin typeface="Cambria Math" panose="02040503050406030204" pitchFamily="18" charset="0"/>
                              <a:ea typeface="Cambria Math" panose="02040503050406030204" pitchFamily="18" charset="0"/>
                            </a:rPr>
                            <m:t>𝑥</m:t>
                          </m:r>
                        </m:den>
                      </m:f>
                    </m:oMath>
                  </m:oMathPara>
                </a14:m>
                <a:endParaRPr dirty="0"/>
              </a:p>
            </p:txBody>
          </p:sp>
        </mc:Choice>
        <mc:Fallback xmlns="">
          <p:sp>
            <p:nvSpPr>
              <p:cNvPr id="24" name="TextBox 23"/>
              <p:cNvSpPr txBox="1">
                <a:spLocks noRot="1" noChangeAspect="1" noMove="1" noResize="1" noEditPoints="1" noAdjustHandles="1" noChangeArrowheads="1" noChangeShapeType="1" noTextEdit="1"/>
              </p:cNvSpPr>
              <p:nvPr/>
            </p:nvSpPr>
            <p:spPr>
              <a:xfrm>
                <a:off x="5316185" y="1568991"/>
                <a:ext cx="3885743" cy="92519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337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Learning Rate</a:t>
            </a:r>
          </a:p>
        </p:txBody>
      </p:sp>
      <p:pic>
        <p:nvPicPr>
          <p:cNvPr id="2052" name="Picture 4" descr="Image result for high vs low learning r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855335"/>
            <a:ext cx="11763375" cy="45624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5400000">
            <a:off x="17719" y="3046014"/>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7" name="TextBox 16"/>
          <p:cNvSpPr txBox="1"/>
          <p:nvPr/>
        </p:nvSpPr>
        <p:spPr>
          <a:xfrm rot="5400000">
            <a:off x="3807451" y="3046014"/>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8" name="TextBox 17"/>
          <p:cNvSpPr txBox="1"/>
          <p:nvPr/>
        </p:nvSpPr>
        <p:spPr>
          <a:xfrm rot="5400000">
            <a:off x="7794272" y="3046015"/>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20" name="TextBox 19"/>
          <p:cNvSpPr txBox="1"/>
          <p:nvPr/>
        </p:nvSpPr>
        <p:spPr>
          <a:xfrm>
            <a:off x="3573291" y="4784116"/>
            <a:ext cx="578478" cy="615516"/>
          </a:xfrm>
          <a:prstGeom prst="rect">
            <a:avLst/>
          </a:prstGeom>
          <a:solidFill>
            <a:schemeClr val="bg1"/>
          </a:solidFill>
        </p:spPr>
        <p:txBody>
          <a:bodyPr wrap="square" lIns="179285" tIns="143428" rIns="179285" bIns="143428" rtlCol="0">
            <a:spAutoFit/>
          </a:bodyPr>
          <a:lstStyle/>
          <a:p>
            <a:pPr>
              <a:lnSpc>
                <a:spcPct val="90000"/>
              </a:lnSpc>
              <a:spcAft>
                <a:spcPts val="588"/>
              </a:spcAft>
            </a:pPr>
            <a:r>
              <a:rPr lang="en-US" sz="2353" dirty="0">
                <a:solidFill>
                  <a:srgbClr val="002050"/>
                </a:solidFill>
              </a:rPr>
              <a:t>w</a:t>
            </a:r>
          </a:p>
        </p:txBody>
      </p:sp>
      <p:sp>
        <p:nvSpPr>
          <p:cNvPr id="21" name="TextBox 20"/>
          <p:cNvSpPr txBox="1"/>
          <p:nvPr/>
        </p:nvSpPr>
        <p:spPr>
          <a:xfrm>
            <a:off x="7510747" y="4784116"/>
            <a:ext cx="578478" cy="615516"/>
          </a:xfrm>
          <a:prstGeom prst="rect">
            <a:avLst/>
          </a:prstGeom>
          <a:solidFill>
            <a:schemeClr val="bg1"/>
          </a:solidFill>
        </p:spPr>
        <p:txBody>
          <a:bodyPr wrap="square" lIns="179285" tIns="143428" rIns="179285" bIns="143428" rtlCol="0">
            <a:spAutoFit/>
          </a:bodyPr>
          <a:lstStyle/>
          <a:p>
            <a:pPr>
              <a:lnSpc>
                <a:spcPct val="90000"/>
              </a:lnSpc>
              <a:spcAft>
                <a:spcPts val="588"/>
              </a:spcAft>
            </a:pPr>
            <a:r>
              <a:rPr lang="en-US" sz="2353" dirty="0">
                <a:solidFill>
                  <a:srgbClr val="002050"/>
                </a:solidFill>
              </a:rPr>
              <a:t>w</a:t>
            </a:r>
          </a:p>
        </p:txBody>
      </p:sp>
      <p:sp>
        <p:nvSpPr>
          <p:cNvPr id="22" name="TextBox 21"/>
          <p:cNvSpPr txBox="1"/>
          <p:nvPr/>
        </p:nvSpPr>
        <p:spPr>
          <a:xfrm>
            <a:off x="11403522" y="4784116"/>
            <a:ext cx="578478" cy="615516"/>
          </a:xfrm>
          <a:prstGeom prst="rect">
            <a:avLst/>
          </a:prstGeom>
          <a:solidFill>
            <a:schemeClr val="bg1"/>
          </a:solidFill>
        </p:spPr>
        <p:txBody>
          <a:bodyPr wrap="square" lIns="179285" tIns="143428" rIns="179285" bIns="143428" rtlCol="0">
            <a:spAutoFit/>
          </a:bodyPr>
          <a:lstStyle/>
          <a:p>
            <a:pPr>
              <a:lnSpc>
                <a:spcPct val="90000"/>
              </a:lnSpc>
              <a:spcAft>
                <a:spcPts val="588"/>
              </a:spcAft>
            </a:pPr>
            <a:r>
              <a:rPr lang="en-US" sz="2353" dirty="0">
                <a:solidFill>
                  <a:srgbClr val="002050"/>
                </a:solidFill>
              </a:rPr>
              <a:t>w</a:t>
            </a:r>
          </a:p>
        </p:txBody>
      </p:sp>
    </p:spTree>
    <p:extLst>
      <p:ext uri="{BB962C8B-B14F-4D97-AF65-F5344CB8AC3E}">
        <p14:creationId xmlns:p14="http://schemas.microsoft.com/office/powerpoint/2010/main" val="3314496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Learning Rate</a:t>
            </a:r>
          </a:p>
        </p:txBody>
      </p:sp>
      <p:pic>
        <p:nvPicPr>
          <p:cNvPr id="3074" name="Picture 2" descr="Image result for high vs low learning r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756" y="2012497"/>
            <a:ext cx="437197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782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4098" name="Picture 2" descr="Image result for different optimizers neural network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69570" y="1578429"/>
            <a:ext cx="5905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p:cNvSpPr txBox="1">
            <a:spLocks/>
          </p:cNvSpPr>
          <p:nvPr/>
        </p:nvSpPr>
        <p:spPr>
          <a:xfrm>
            <a:off x="564520" y="365125"/>
            <a:ext cx="10515600" cy="9302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Different Optimizers</a:t>
            </a:r>
          </a:p>
        </p:txBody>
      </p:sp>
    </p:spTree>
    <p:extLst>
      <p:ext uri="{BB962C8B-B14F-4D97-AF65-F5344CB8AC3E}">
        <p14:creationId xmlns:p14="http://schemas.microsoft.com/office/powerpoint/2010/main" val="290472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2" name="Picture 1">
            <a:extLst>
              <a:ext uri="{FF2B5EF4-FFF2-40B4-BE49-F238E27FC236}">
                <a16:creationId xmlns:a16="http://schemas.microsoft.com/office/drawing/2014/main" id="{412B9340-A2B4-FA4C-B055-6463B6E0C518}"/>
              </a:ext>
            </a:extLst>
          </p:cNvPr>
          <p:cNvPicPr>
            <a:picLocks noChangeAspect="1"/>
          </p:cNvPicPr>
          <p:nvPr/>
        </p:nvPicPr>
        <p:blipFill>
          <a:blip r:embed="rId4"/>
          <a:stretch>
            <a:fillRect/>
          </a:stretch>
        </p:blipFill>
        <p:spPr>
          <a:xfrm>
            <a:off x="1657350" y="254000"/>
            <a:ext cx="8877300" cy="6350000"/>
          </a:xfrm>
          <a:prstGeom prst="rect">
            <a:avLst/>
          </a:prstGeom>
        </p:spPr>
      </p:pic>
    </p:spTree>
    <p:extLst>
      <p:ext uri="{BB962C8B-B14F-4D97-AF65-F5344CB8AC3E}">
        <p14:creationId xmlns:p14="http://schemas.microsoft.com/office/powerpoint/2010/main" val="1066351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6" name="Freeform 5"/>
          <p:cNvSpPr/>
          <p:nvPr/>
        </p:nvSpPr>
        <p:spPr bwMode="auto">
          <a:xfrm>
            <a:off x="6693617" y="889130"/>
            <a:ext cx="4307609" cy="4188869"/>
          </a:xfrm>
          <a:custGeom>
            <a:avLst/>
            <a:gdLst>
              <a:gd name="connsiteX0" fmla="*/ 0 w 3814549"/>
              <a:gd name="connsiteY0" fmla="*/ 13648 h 3521124"/>
              <a:gd name="connsiteX1" fmla="*/ 1849271 w 3814549"/>
              <a:gd name="connsiteY1" fmla="*/ 3521122 h 3521124"/>
              <a:gd name="connsiteX2" fmla="*/ 3814549 w 3814549"/>
              <a:gd name="connsiteY2" fmla="*/ 0 h 3521124"/>
            </a:gdLst>
            <a:ahLst/>
            <a:cxnLst>
              <a:cxn ang="0">
                <a:pos x="connsiteX0" y="connsiteY0"/>
              </a:cxn>
              <a:cxn ang="0">
                <a:pos x="connsiteX1" y="connsiteY1"/>
              </a:cxn>
              <a:cxn ang="0">
                <a:pos x="connsiteX2" y="connsiteY2"/>
              </a:cxn>
            </a:cxnLst>
            <a:rect l="l" t="t" r="r" b="b"/>
            <a:pathLst>
              <a:path w="3814549" h="3521124">
                <a:moveTo>
                  <a:pt x="0" y="13648"/>
                </a:moveTo>
                <a:cubicBezTo>
                  <a:pt x="606756" y="1768522"/>
                  <a:pt x="1213513" y="3523397"/>
                  <a:pt x="1849271" y="3521122"/>
                </a:cubicBezTo>
                <a:cubicBezTo>
                  <a:pt x="2485029" y="3518847"/>
                  <a:pt x="3149789" y="1759423"/>
                  <a:pt x="3814549" y="0"/>
                </a:cubicBezTo>
              </a:path>
            </a:pathLst>
          </a:custGeom>
          <a:noFill/>
          <a:ln w="5715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8" name="Straight Arrow Connector 7"/>
          <p:cNvCxnSpPr/>
          <p:nvPr/>
        </p:nvCxnSpPr>
        <p:spPr>
          <a:xfrm flipV="1">
            <a:off x="6391281" y="440917"/>
            <a:ext cx="0" cy="5005039"/>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391281" y="5445956"/>
            <a:ext cx="5083268" cy="0"/>
          </a:xfrm>
          <a:prstGeom prst="straightConnector1">
            <a:avLst/>
          </a:prstGeom>
          <a:ln w="1905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87658" y="5595360"/>
            <a:ext cx="119499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weight</a:t>
            </a:r>
          </a:p>
        </p:txBody>
      </p:sp>
      <p:sp>
        <p:nvSpPr>
          <p:cNvPr id="48" name="TextBox 47"/>
          <p:cNvSpPr txBox="1"/>
          <p:nvPr/>
        </p:nvSpPr>
        <p:spPr>
          <a:xfrm rot="5400000">
            <a:off x="5451194" y="2541659"/>
            <a:ext cx="100870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50"/>
                </a:solidFill>
              </a:rPr>
              <a:t>error</a:t>
            </a:r>
          </a:p>
        </p:txBody>
      </p:sp>
      <p:sp>
        <p:nvSpPr>
          <p:cNvPr id="13" name="Oval 12"/>
          <p:cNvSpPr/>
          <p:nvPr/>
        </p:nvSpPr>
        <p:spPr bwMode="auto">
          <a:xfrm>
            <a:off x="7365935" y="2629392"/>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7623069" y="3339061"/>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52" name="Oval 51"/>
          <p:cNvSpPr/>
          <p:nvPr/>
        </p:nvSpPr>
        <p:spPr bwMode="auto">
          <a:xfrm>
            <a:off x="7067127" y="1860256"/>
            <a:ext cx="340483" cy="314045"/>
          </a:xfrm>
          <a:prstGeom prst="ellips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5" name="Straight Arrow Connector 4"/>
          <p:cNvCxnSpPr/>
          <p:nvPr/>
        </p:nvCxnSpPr>
        <p:spPr>
          <a:xfrm flipH="1" flipV="1">
            <a:off x="7291233" y="2159065"/>
            <a:ext cx="149404" cy="430200"/>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0041" y="2983564"/>
            <a:ext cx="149404" cy="355498"/>
          </a:xfrm>
          <a:prstGeom prst="straightConnector1">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564520" y="365125"/>
            <a:ext cx="10515600" cy="1325563"/>
          </a:xfrm>
        </p:spPr>
        <p:txBody>
          <a:bodyPr>
            <a:normAutofit/>
          </a:bodyPr>
          <a:lstStyle/>
          <a:p>
            <a:r>
              <a:rPr lang="en-US" sz="4000" dirty="0">
                <a:latin typeface="Segoe UI" panose="020B0502040204020203" pitchFamily="34" charset="0"/>
                <a:cs typeface="Segoe UI" panose="020B0502040204020203" pitchFamily="34" charset="0"/>
              </a:rPr>
              <a:t>Gradient descent </a:t>
            </a:r>
          </a:p>
        </p:txBody>
      </p:sp>
      <p:pic>
        <p:nvPicPr>
          <p:cNvPr id="15" name="Picture 2" descr="Image result for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689" y="2904837"/>
            <a:ext cx="33337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603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Fish and Chips</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01686" cy="369332"/>
          </a:xfrm>
          <a:prstGeom prst="rect">
            <a:avLst/>
          </a:prstGeom>
          <a:noFill/>
        </p:spPr>
        <p:txBody>
          <a:bodyPr wrap="none" rtlCol="0">
            <a:spAutoFit/>
          </a:bodyPr>
          <a:lstStyle/>
          <a:p>
            <a:r>
              <a:rPr lang="en-US" dirty="0"/>
              <a:t>2</a:t>
            </a:r>
          </a:p>
        </p:txBody>
      </p:sp>
      <p:sp>
        <p:nvSpPr>
          <p:cNvPr id="13" name="TextBox 12"/>
          <p:cNvSpPr txBox="1"/>
          <p:nvPr/>
        </p:nvSpPr>
        <p:spPr>
          <a:xfrm>
            <a:off x="3302493" y="3917250"/>
            <a:ext cx="301686" cy="369332"/>
          </a:xfrm>
          <a:prstGeom prst="rect">
            <a:avLst/>
          </a:prstGeom>
          <a:noFill/>
        </p:spPr>
        <p:txBody>
          <a:bodyPr wrap="none" rtlCol="0">
            <a:spAutoFit/>
          </a:bodyPr>
          <a:lstStyle/>
          <a:p>
            <a:r>
              <a:rPr lang="en-US" dirty="0"/>
              <a:t>1</a:t>
            </a:r>
          </a:p>
        </p:txBody>
      </p:sp>
      <p:sp>
        <p:nvSpPr>
          <p:cNvPr id="15" name="TextBox 14"/>
          <p:cNvSpPr txBox="1"/>
          <p:nvPr/>
        </p:nvSpPr>
        <p:spPr>
          <a:xfrm>
            <a:off x="3302493" y="5229112"/>
            <a:ext cx="301686" cy="369332"/>
          </a:xfrm>
          <a:prstGeom prst="rect">
            <a:avLst/>
          </a:prstGeom>
          <a:noFill/>
        </p:spPr>
        <p:txBody>
          <a:bodyPr wrap="none" rtlCol="0">
            <a:spAutoFit/>
          </a:bodyPr>
          <a:lstStyle/>
          <a:p>
            <a:r>
              <a:rPr lang="en-US" dirty="0"/>
              <a:t>1</a:t>
            </a:r>
          </a:p>
        </p:txBody>
      </p:sp>
      <p:sp>
        <p:nvSpPr>
          <p:cNvPr id="16" name="TextBox 15"/>
          <p:cNvSpPr txBox="1"/>
          <p:nvPr/>
        </p:nvSpPr>
        <p:spPr>
          <a:xfrm>
            <a:off x="9633325" y="3824346"/>
            <a:ext cx="1099981" cy="646331"/>
          </a:xfrm>
          <a:prstGeom prst="rect">
            <a:avLst/>
          </a:prstGeom>
          <a:noFill/>
        </p:spPr>
        <p:txBody>
          <a:bodyPr wrap="none" rtlCol="0">
            <a:spAutoFit/>
          </a:bodyPr>
          <a:lstStyle/>
          <a:p>
            <a:r>
              <a:rPr lang="en-US" sz="3600" dirty="0"/>
              <a:t>$27?</a:t>
            </a:r>
          </a:p>
        </p:txBody>
      </p:sp>
      <p:sp>
        <p:nvSpPr>
          <p:cNvPr id="20" name="TextBox 19"/>
          <p:cNvSpPr txBox="1"/>
          <p:nvPr/>
        </p:nvSpPr>
        <p:spPr>
          <a:xfrm>
            <a:off x="5595490" y="2997131"/>
            <a:ext cx="526106" cy="369332"/>
          </a:xfrm>
          <a:prstGeom prst="rect">
            <a:avLst/>
          </a:prstGeom>
          <a:noFill/>
        </p:spPr>
        <p:txBody>
          <a:bodyPr wrap="none" rtlCol="0">
            <a:spAutoFit/>
          </a:bodyPr>
          <a:lstStyle/>
          <a:p>
            <a:r>
              <a:rPr lang="en-US" dirty="0"/>
              <a:t>$5?</a:t>
            </a:r>
          </a:p>
        </p:txBody>
      </p:sp>
      <p:sp>
        <p:nvSpPr>
          <p:cNvPr id="21" name="TextBox 20"/>
          <p:cNvSpPr txBox="1"/>
          <p:nvPr/>
        </p:nvSpPr>
        <p:spPr>
          <a:xfrm>
            <a:off x="5532109" y="3692739"/>
            <a:ext cx="643125" cy="369332"/>
          </a:xfrm>
          <a:prstGeom prst="rect">
            <a:avLst/>
          </a:prstGeom>
          <a:noFill/>
        </p:spPr>
        <p:txBody>
          <a:bodyPr wrap="none" rtlCol="0">
            <a:spAutoFit/>
          </a:bodyPr>
          <a:lstStyle/>
          <a:p>
            <a:r>
              <a:rPr lang="en-US" dirty="0"/>
              <a:t>$10?</a:t>
            </a:r>
          </a:p>
        </p:txBody>
      </p:sp>
      <p:sp>
        <p:nvSpPr>
          <p:cNvPr id="22" name="TextBox 21"/>
          <p:cNvSpPr txBox="1"/>
          <p:nvPr/>
        </p:nvSpPr>
        <p:spPr>
          <a:xfrm>
            <a:off x="5595490" y="4434829"/>
            <a:ext cx="526106" cy="369332"/>
          </a:xfrm>
          <a:prstGeom prst="rect">
            <a:avLst/>
          </a:prstGeom>
          <a:noFill/>
        </p:spPr>
        <p:txBody>
          <a:bodyPr wrap="none" rtlCol="0">
            <a:spAutoFit/>
          </a:bodyPr>
          <a:lstStyle/>
          <a:p>
            <a:r>
              <a:rPr lang="en-US" dirty="0"/>
              <a:t>$7?</a:t>
            </a:r>
          </a:p>
        </p:txBody>
      </p:sp>
      <p:sp>
        <p:nvSpPr>
          <p:cNvPr id="19" name="TextBox 18"/>
          <p:cNvSpPr txBox="1"/>
          <p:nvPr/>
        </p:nvSpPr>
        <p:spPr>
          <a:xfrm>
            <a:off x="9738325" y="5141063"/>
            <a:ext cx="886781" cy="646331"/>
          </a:xfrm>
          <a:prstGeom prst="rect">
            <a:avLst/>
          </a:prstGeom>
          <a:noFill/>
        </p:spPr>
        <p:txBody>
          <a:bodyPr wrap="none" rtlCol="0">
            <a:spAutoFit/>
          </a:bodyPr>
          <a:lstStyle/>
          <a:p>
            <a:r>
              <a:rPr lang="en-US" sz="3600" dirty="0"/>
              <a:t>$12</a:t>
            </a:r>
          </a:p>
        </p:txBody>
      </p:sp>
      <p:cxnSp>
        <p:nvCxnSpPr>
          <p:cNvPr id="5" name="Straight Arrow Connector 4"/>
          <p:cNvCxnSpPr>
            <a:stCxn id="16" idx="2"/>
            <a:endCxn id="19" idx="0"/>
          </p:cNvCxnSpPr>
          <p:nvPr/>
        </p:nvCxnSpPr>
        <p:spPr>
          <a:xfrm flipH="1">
            <a:off x="10181716" y="4470677"/>
            <a:ext cx="1600" cy="6703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95338" y="4606188"/>
            <a:ext cx="1144352" cy="369332"/>
          </a:xfrm>
          <a:prstGeom prst="rect">
            <a:avLst/>
          </a:prstGeom>
          <a:noFill/>
        </p:spPr>
        <p:txBody>
          <a:bodyPr wrap="none" rtlCol="0">
            <a:spAutoFit/>
          </a:bodyPr>
          <a:lstStyle/>
          <a:p>
            <a:r>
              <a:rPr lang="en-US" dirty="0"/>
              <a:t>Error/Loss</a:t>
            </a:r>
          </a:p>
        </p:txBody>
      </p:sp>
      <mc:AlternateContent xmlns:mc="http://schemas.openxmlformats.org/markup-compatibility/2006" xmlns:a14="http://schemas.microsoft.com/office/drawing/2010/main">
        <mc:Choice Requires="a14">
          <p:sp>
            <p:nvSpPr>
              <p:cNvPr id="27" name="TextBox 26"/>
              <p:cNvSpPr txBox="1"/>
              <p:nvPr/>
            </p:nvSpPr>
            <p:spPr>
              <a:xfrm>
                <a:off x="8051993" y="377859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8051993" y="3778595"/>
                <a:ext cx="790666" cy="646331"/>
              </a:xfrm>
              <a:prstGeom prst="rect">
                <a:avLst/>
              </a:prstGeom>
              <a:blipFill>
                <a:blip r:embed="rId7"/>
                <a:stretch>
                  <a:fillRect/>
                </a:stretch>
              </a:blipFill>
            </p:spPr>
            <p:txBody>
              <a:bodyPr/>
              <a:lstStyle/>
              <a:p>
                <a:r>
                  <a:rPr lang="en-US">
                    <a:noFill/>
                  </a:rPr>
                  <a:t> </a:t>
                </a:r>
              </a:p>
            </p:txBody>
          </p:sp>
        </mc:Fallback>
      </mc:AlternateContent>
      <p:cxnSp>
        <p:nvCxnSpPr>
          <p:cNvPr id="28" name="Straight Arrow Connector 27"/>
          <p:cNvCxnSpPr>
            <a:endCxn id="27" idx="1"/>
          </p:cNvCxnSpPr>
          <p:nvPr/>
        </p:nvCxnSpPr>
        <p:spPr>
          <a:xfrm>
            <a:off x="3665093" y="2720110"/>
            <a:ext cx="4386900" cy="1381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endCxn id="27" idx="1"/>
          </p:cNvCxnSpPr>
          <p:nvPr/>
        </p:nvCxnSpPr>
        <p:spPr>
          <a:xfrm flipV="1">
            <a:off x="3665093" y="4101761"/>
            <a:ext cx="4386900" cy="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endCxn id="27" idx="1"/>
          </p:cNvCxnSpPr>
          <p:nvPr/>
        </p:nvCxnSpPr>
        <p:spPr>
          <a:xfrm flipV="1">
            <a:off x="3665093" y="4101761"/>
            <a:ext cx="4386900" cy="1312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a:stCxn id="27" idx="3"/>
          </p:cNvCxnSpPr>
          <p:nvPr/>
        </p:nvCxnSpPr>
        <p:spPr>
          <a:xfrm>
            <a:off x="8842659" y="4101761"/>
            <a:ext cx="718538" cy="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32741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6694348" y="381112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6694348" y="381112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4785492" y="2940723"/>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4785492" y="36726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4785492" y="4418815"/>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7" idx="1"/>
          </p:cNvCxnSpPr>
          <p:nvPr/>
        </p:nvCxnSpPr>
        <p:spPr>
          <a:xfrm flipV="1">
            <a:off x="7485014" y="4134290"/>
            <a:ext cx="41222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7089681" y="5164509"/>
                <a:ext cx="3267754" cy="1585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𝑦</m:t>
                      </m:r>
                      <m:r>
                        <a:rPr lang="en-US" sz="3200" i="1" smtClean="0">
                          <a:latin typeface="Cambria Math" panose="02040503050406030204" pitchFamily="18" charset="0"/>
                        </a:rPr>
                        <m:t> =</m:t>
                      </m:r>
                      <m:r>
                        <m:rPr>
                          <m:sty m:val="p"/>
                        </m:rPr>
                        <a:rPr lang="en-US" sz="3200" i="1">
                          <a:latin typeface="Cambria Math" panose="02040503050406030204" pitchFamily="18" charset="0"/>
                        </a:rPr>
                        <m:t>σ</m:t>
                      </m:r>
                      <m:d>
                        <m:dPr>
                          <m:ctrlPr>
                            <a:rPr lang="en-US" sz="3200" i="1" smtClean="0">
                              <a:latin typeface="Cambria Math" panose="02040503050406030204" pitchFamily="18" charset="0"/>
                            </a:rPr>
                          </m:ctrlPr>
                        </m:dPr>
                        <m:e>
                          <m:nary>
                            <m:naryPr>
                              <m:chr m:val="∑"/>
                              <m:ctrlPr>
                                <a:rPr lang="pt-BR" sz="3200" i="1">
                                  <a:latin typeface="Cambria Math" panose="02040503050406030204" pitchFamily="18" charset="0"/>
                                </a:rPr>
                              </m:ctrlPr>
                            </m:naryPr>
                            <m:sub>
                              <m:r>
                                <m:rPr>
                                  <m:brk m:alnAt="23"/>
                                </m:rPr>
                                <a:rPr lang="en-US" sz="3200" i="1">
                                  <a:latin typeface="Cambria Math" panose="02040503050406030204" pitchFamily="18" charset="0"/>
                                </a:rPr>
                                <m:t> </m:t>
                              </m:r>
                              <m:r>
                                <a:rPr lang="en-US" sz="3200" i="1">
                                  <a:latin typeface="Cambria Math" panose="02040503050406030204" pitchFamily="18" charset="0"/>
                                </a:rPr>
                                <m:t> </m:t>
                              </m:r>
                              <m: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 </m:t>
                              </m:r>
                              <m:r>
                                <a:rPr lang="en-US" sz="3200" i="1">
                                  <a:latin typeface="Cambria Math" panose="02040503050406030204" pitchFamily="18" charset="0"/>
                                </a:rPr>
                                <m:t>𝑁</m:t>
                              </m:r>
                            </m:sup>
                            <m:e>
                              <m:r>
                                <a:rPr lang="en-US" sz="3200" b="0" i="1" smtClean="0">
                                  <a:latin typeface="Cambria Math" panose="02040503050406030204" pitchFamily="18" charset="0"/>
                                </a:rPr>
                                <m:t>𝑤</m:t>
                              </m:r>
                              <m:r>
                                <a:rPr lang="en-US" sz="3200" i="1" baseline="-25000">
                                  <a:latin typeface="Cambria Math" panose="02040503050406030204" pitchFamily="18" charset="0"/>
                                </a:rPr>
                                <m:t>𝑖</m:t>
                              </m:r>
                              <m:r>
                                <a:rPr lang="en-US" sz="3200" i="1">
                                  <a:latin typeface="Cambria Math" panose="02040503050406030204" pitchFamily="18" charset="0"/>
                                </a:rPr>
                                <m:t>𝑥</m:t>
                              </m:r>
                              <m:r>
                                <a:rPr lang="en-US" sz="3200" i="1" baseline="-25000">
                                  <a:latin typeface="Cambria Math" panose="02040503050406030204" pitchFamily="18" charset="0"/>
                                </a:rPr>
                                <m:t>𝑖</m:t>
                              </m:r>
                            </m:e>
                          </m:nary>
                        </m:e>
                      </m:d>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089681" y="5164509"/>
                <a:ext cx="3267754" cy="158543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897241" y="3811124"/>
                <a:ext cx="657552" cy="646331"/>
              </a:xfrm>
              <a:prstGeom prst="rect">
                <a:avLst/>
              </a:prstGeom>
              <a:solidFill>
                <a:srgbClr val="0070C0"/>
              </a:solidFill>
            </p:spPr>
            <p:txBody>
              <a:bodyPr wrap="none" rtlCol="0">
                <a:spAutoFit/>
              </a:bodyPr>
              <a:lstStyle/>
              <a:p>
                <a:r>
                  <a:rPr lang="en-US" sz="3600" dirty="0"/>
                  <a:t> </a:t>
                </a:r>
                <a14:m>
                  <m:oMath xmlns:m="http://schemas.openxmlformats.org/officeDocument/2006/math">
                    <m:r>
                      <m:rPr>
                        <m:sty m:val="p"/>
                      </m:rPr>
                      <a:rPr lang="en-US" sz="3600" i="1">
                        <a:latin typeface="Cambria Math" panose="02040503050406030204" pitchFamily="18" charset="0"/>
                      </a:rPr>
                      <m:t>σ</m:t>
                    </m:r>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7897241" y="3811124"/>
                <a:ext cx="657552" cy="646331"/>
              </a:xfrm>
              <a:prstGeom prst="rect">
                <a:avLst/>
              </a:prstGeom>
              <a:blipFill>
                <a:blip r:embed="rId9"/>
                <a:stretch>
                  <a:fillRect/>
                </a:stretch>
              </a:blipFill>
            </p:spPr>
            <p:txBody>
              <a:bodyPr/>
              <a:lstStyle/>
              <a:p>
                <a:r>
                  <a:rPr lang="en-US">
                    <a:noFill/>
                  </a:rPr>
                  <a:t> </a:t>
                </a:r>
              </a:p>
            </p:txBody>
          </p:sp>
        </mc:Fallback>
      </mc:AlternateContent>
      <p:cxnSp>
        <p:nvCxnSpPr>
          <p:cNvPr id="29" name="Straight Arrow Connector 28"/>
          <p:cNvCxnSpPr>
            <a:stCxn id="27" idx="3"/>
            <a:endCxn id="25" idx="1"/>
          </p:cNvCxnSpPr>
          <p:nvPr/>
        </p:nvCxnSpPr>
        <p:spPr>
          <a:xfrm flipV="1">
            <a:off x="8554793" y="4134289"/>
            <a:ext cx="100640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Picture 10" descr="Image result for neuron input outpu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0620" y="402590"/>
            <a:ext cx="37147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11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mc:AlternateContent xmlns:mc="http://schemas.openxmlformats.org/markup-compatibility/2006" xmlns:a14="http://schemas.microsoft.com/office/drawing/2010/main">
        <mc:Choice Requires="a14">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14:m>
                  <m:oMathPara xmlns:m="http://schemas.openxmlformats.org/officeDocument/2006/math">
                    <m:oMathParaPr>
                      <m:jc m:val="left"/>
                    </m:oMathParaPr>
                    <m:oMath xmlns:m="http://schemas.openxmlformats.org/officeDocument/2006/math">
                      <m:r>
                        <m:rPr>
                          <m:sty m:val="p"/>
                        </m:rPr>
                        <a:rPr lang="en-US" sz="4000" i="1">
                          <a:latin typeface="Cambria Math" panose="02040503050406030204" pitchFamily="18" charset="0"/>
                        </a:rPr>
                        <m:t>σ</m:t>
                      </m:r>
                    </m:oMath>
                  </m:oMathPara>
                </a14:m>
                <a:endParaRPr lang="en-US" sz="4000" dirty="0">
                  <a:latin typeface="Segoe UI" panose="020B0502040204020203" pitchFamily="34" charset="0"/>
                  <a:cs typeface="Segoe UI" panose="020B0502040204020203" pitchFamily="34" charset="0"/>
                </a:endParaRPr>
              </a:p>
            </p:txBody>
          </p:sp>
        </mc:Choice>
        <mc:Fallback xmlns="">
          <p:sp>
            <p:nvSpPr>
              <p:cNvPr id="6" name="Title 4">
                <a:extLst/>
              </p:cNvPr>
              <p:cNvSpPr txBox="1">
                <a:spLocks noRot="1" noChangeAspect="1" noMove="1" noResize="1" noEditPoints="1" noAdjustHandles="1" noChangeArrowheads="1" noChangeShapeType="1" noTextEdit="1"/>
              </p:cNvSpPr>
              <p:nvPr/>
            </p:nvSpPr>
            <p:spPr>
              <a:xfrm>
                <a:off x="666683" y="461069"/>
                <a:ext cx="10057542" cy="9859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0351817" y="3211370"/>
                <a:ext cx="1840183"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 =</m:t>
                      </m:r>
                      <m:r>
                        <m:rPr>
                          <m:sty m:val="p"/>
                        </m:rPr>
                        <a:rPr lang="en-US" i="1">
                          <a:latin typeface="Cambria Math" panose="02040503050406030204" pitchFamily="18" charset="0"/>
                        </a:rPr>
                        <m:t>σ</m:t>
                      </m:r>
                      <m:d>
                        <m:dPr>
                          <m:ctrlPr>
                            <a:rPr lang="en-US" i="1" smtClean="0">
                              <a:latin typeface="Cambria Math" panose="02040503050406030204" pitchFamily="18" charset="0"/>
                            </a:rPr>
                          </m:ctrlPr>
                        </m:dPr>
                        <m:e>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 </m:t>
                              </m:r>
                              <m:r>
                                <a:rPr lang="en-US" i="1">
                                  <a:latin typeface="Cambria Math" panose="02040503050406030204" pitchFamily="18" charset="0"/>
                                </a:rPr>
                                <m:t>𝑁</m:t>
                              </m:r>
                            </m:sup>
                            <m:e>
                              <m:r>
                                <a:rPr lang="en-US" i="1">
                                  <a:latin typeface="Cambria Math" panose="02040503050406030204" pitchFamily="18" charset="0"/>
                                </a:rPr>
                                <m:t>𝑚</m:t>
                              </m:r>
                              <m:r>
                                <a:rPr lang="en-US" i="1" baseline="-25000">
                                  <a:latin typeface="Cambria Math" panose="02040503050406030204" pitchFamily="18" charset="0"/>
                                </a:rPr>
                                <m:t>𝑖</m:t>
                              </m:r>
                              <m:r>
                                <a:rPr lang="en-US" i="1">
                                  <a:latin typeface="Cambria Math" panose="02040503050406030204" pitchFamily="18" charset="0"/>
                                </a:rPr>
                                <m:t>𝑥</m:t>
                              </m:r>
                              <m:r>
                                <a:rPr lang="en-US" i="1" baseline="-25000">
                                  <a:latin typeface="Cambria Math" panose="02040503050406030204" pitchFamily="18" charset="0"/>
                                </a:rPr>
                                <m:t>𝑖</m:t>
                              </m:r>
                            </m:e>
                          </m:nary>
                        </m:e>
                      </m:d>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0351817" y="3211370"/>
                <a:ext cx="1840183" cy="891719"/>
              </a:xfrm>
              <a:prstGeom prst="rect">
                <a:avLst/>
              </a:prstGeom>
              <a:blipFill>
                <a:blip r:embed="rId5"/>
                <a:stretch>
                  <a:fillRect/>
                </a:stretch>
              </a:blipFill>
            </p:spPr>
            <p:txBody>
              <a:bodyPr/>
              <a:lstStyle/>
              <a:p>
                <a:r>
                  <a:rPr lang="en-US">
                    <a:noFill/>
                  </a:rPr>
                  <a:t> </a:t>
                </a:r>
              </a:p>
            </p:txBody>
          </p:sp>
        </mc:Fallback>
      </mc:AlternateContent>
      <p:pic>
        <p:nvPicPr>
          <p:cNvPr id="2050" name="Picture 2" descr="Image result for sigmoid tanh rel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2141" y="1447060"/>
            <a:ext cx="7315200" cy="4876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p:cNvSpPr/>
              <p:nvPr/>
            </p:nvSpPr>
            <p:spPr>
              <a:xfrm>
                <a:off x="7366872" y="5986249"/>
                <a:ext cx="1055353"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 </m:t>
                          </m:r>
                          <m:r>
                            <a:rPr lang="en-US" i="1">
                              <a:latin typeface="Cambria Math" panose="02040503050406030204" pitchFamily="18" charset="0"/>
                            </a:rPr>
                            <m:t>𝑁</m:t>
                          </m:r>
                        </m:sup>
                        <m:e>
                          <m:r>
                            <a:rPr lang="en-US" i="1">
                              <a:latin typeface="Cambria Math" panose="02040503050406030204" pitchFamily="18" charset="0"/>
                            </a:rPr>
                            <m:t>𝑚</m:t>
                          </m:r>
                          <m:r>
                            <a:rPr lang="en-US" i="1" baseline="-25000">
                              <a:latin typeface="Cambria Math" panose="02040503050406030204" pitchFamily="18" charset="0"/>
                            </a:rPr>
                            <m:t>𝑖</m:t>
                          </m:r>
                          <m:r>
                            <a:rPr lang="en-US" i="1">
                              <a:latin typeface="Cambria Math" panose="02040503050406030204" pitchFamily="18" charset="0"/>
                            </a:rPr>
                            <m:t>𝑥</m:t>
                          </m:r>
                          <m:r>
                            <a:rPr lang="en-US" i="1" baseline="-25000">
                              <a:latin typeface="Cambria Math" panose="02040503050406030204" pitchFamily="18" charset="0"/>
                            </a:rPr>
                            <m:t>𝑖</m:t>
                          </m:r>
                        </m:e>
                      </m:nary>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7366872" y="5986249"/>
                <a:ext cx="1055353" cy="871264"/>
              </a:xfrm>
              <a:prstGeom prst="rect">
                <a:avLst/>
              </a:prstGeom>
              <a:blipFill>
                <a:blip r:embed="rId7"/>
                <a:stretch>
                  <a:fillRect/>
                </a:stretch>
              </a:blipFill>
            </p:spPr>
            <p:txBody>
              <a:bodyPr/>
              <a:lstStyle/>
              <a:p>
                <a:r>
                  <a:rPr lang="en-US">
                    <a:noFill/>
                  </a:rPr>
                  <a:t> </a:t>
                </a:r>
              </a:p>
            </p:txBody>
          </p:sp>
        </mc:Fallback>
      </mc:AlternateContent>
      <p:cxnSp>
        <p:nvCxnSpPr>
          <p:cNvPr id="8" name="Connector: Curved 7"/>
          <p:cNvCxnSpPr>
            <a:stCxn id="2" idx="1"/>
          </p:cNvCxnSpPr>
          <p:nvPr/>
        </p:nvCxnSpPr>
        <p:spPr>
          <a:xfrm rot="10800000">
            <a:off x="6222406" y="6152225"/>
            <a:ext cx="1144466" cy="269656"/>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89681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Neuron</a:t>
            </a:r>
          </a:p>
        </p:txBody>
      </p:sp>
      <p:pic>
        <p:nvPicPr>
          <p:cNvPr id="1026" name="Picture 2" descr="fries Chip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74" y="3769004"/>
            <a:ext cx="665825" cy="665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ish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6111" y="2314832"/>
            <a:ext cx="810557" cy="810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etchup c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514" y="5078444"/>
            <a:ext cx="304946" cy="6706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6694348" y="381112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6694348" y="381112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4785492" y="2940723"/>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4785492" y="36726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4785492" y="4418815"/>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7" idx="1"/>
          </p:cNvCxnSpPr>
          <p:nvPr/>
        </p:nvCxnSpPr>
        <p:spPr>
          <a:xfrm flipV="1">
            <a:off x="7485014" y="4134290"/>
            <a:ext cx="41222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7089681" y="5164509"/>
                <a:ext cx="3267754" cy="1585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𝑦</m:t>
                      </m:r>
                      <m:r>
                        <a:rPr lang="en-US" sz="3200" i="1" smtClean="0">
                          <a:latin typeface="Cambria Math" panose="02040503050406030204" pitchFamily="18" charset="0"/>
                        </a:rPr>
                        <m:t> =</m:t>
                      </m:r>
                      <m:r>
                        <m:rPr>
                          <m:sty m:val="p"/>
                        </m:rPr>
                        <a:rPr lang="en-US" sz="3200" i="1">
                          <a:latin typeface="Cambria Math" panose="02040503050406030204" pitchFamily="18" charset="0"/>
                        </a:rPr>
                        <m:t>σ</m:t>
                      </m:r>
                      <m:d>
                        <m:dPr>
                          <m:ctrlPr>
                            <a:rPr lang="en-US" sz="3200" i="1" smtClean="0">
                              <a:latin typeface="Cambria Math" panose="02040503050406030204" pitchFamily="18" charset="0"/>
                            </a:rPr>
                          </m:ctrlPr>
                        </m:dPr>
                        <m:e>
                          <m:nary>
                            <m:naryPr>
                              <m:chr m:val="∑"/>
                              <m:ctrlPr>
                                <a:rPr lang="pt-BR" sz="3200" i="1">
                                  <a:latin typeface="Cambria Math" panose="02040503050406030204" pitchFamily="18" charset="0"/>
                                </a:rPr>
                              </m:ctrlPr>
                            </m:naryPr>
                            <m:sub>
                              <m:r>
                                <m:rPr>
                                  <m:brk m:alnAt="23"/>
                                </m:rPr>
                                <a:rPr lang="en-US" sz="3200" i="1">
                                  <a:latin typeface="Cambria Math" panose="02040503050406030204" pitchFamily="18" charset="0"/>
                                </a:rPr>
                                <m:t> </m:t>
                              </m:r>
                              <m:r>
                                <a:rPr lang="en-US" sz="3200" i="1">
                                  <a:latin typeface="Cambria Math" panose="02040503050406030204" pitchFamily="18" charset="0"/>
                                </a:rPr>
                                <m:t> </m:t>
                              </m:r>
                              <m: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 </m:t>
                              </m:r>
                              <m:r>
                                <a:rPr lang="en-US" sz="3200" i="1">
                                  <a:latin typeface="Cambria Math" panose="02040503050406030204" pitchFamily="18" charset="0"/>
                                </a:rPr>
                                <m:t>𝑁</m:t>
                              </m:r>
                            </m:sup>
                            <m:e>
                              <m:r>
                                <a:rPr lang="en-US" sz="3200" b="0" i="1" smtClean="0">
                                  <a:latin typeface="Cambria Math" panose="02040503050406030204" pitchFamily="18" charset="0"/>
                                </a:rPr>
                                <m:t>𝑤</m:t>
                              </m:r>
                              <m:r>
                                <a:rPr lang="en-US" sz="3200" i="1" baseline="-25000">
                                  <a:latin typeface="Cambria Math" panose="02040503050406030204" pitchFamily="18" charset="0"/>
                                </a:rPr>
                                <m:t>𝑖</m:t>
                              </m:r>
                              <m:r>
                                <a:rPr lang="en-US" sz="3200" i="1">
                                  <a:latin typeface="Cambria Math" panose="02040503050406030204" pitchFamily="18" charset="0"/>
                                </a:rPr>
                                <m:t>𝑥</m:t>
                              </m:r>
                              <m:r>
                                <a:rPr lang="en-US" sz="3200" i="1" baseline="-25000">
                                  <a:latin typeface="Cambria Math" panose="02040503050406030204" pitchFamily="18" charset="0"/>
                                </a:rPr>
                                <m:t>𝑖</m:t>
                              </m:r>
                            </m:e>
                          </m:nary>
                        </m:e>
                      </m:d>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089681" y="5164509"/>
                <a:ext cx="3267754" cy="158543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897241" y="3811124"/>
                <a:ext cx="657552" cy="646331"/>
              </a:xfrm>
              <a:prstGeom prst="rect">
                <a:avLst/>
              </a:prstGeom>
              <a:solidFill>
                <a:srgbClr val="0070C0"/>
              </a:solidFill>
            </p:spPr>
            <p:txBody>
              <a:bodyPr wrap="none" rtlCol="0">
                <a:spAutoFit/>
              </a:bodyPr>
              <a:lstStyle/>
              <a:p>
                <a:r>
                  <a:rPr lang="en-US" sz="3600" dirty="0"/>
                  <a:t> </a:t>
                </a:r>
                <a14:m>
                  <m:oMath xmlns:m="http://schemas.openxmlformats.org/officeDocument/2006/math">
                    <m:r>
                      <m:rPr>
                        <m:sty m:val="p"/>
                      </m:rPr>
                      <a:rPr lang="en-US" sz="3600" i="1">
                        <a:latin typeface="Cambria Math" panose="02040503050406030204" pitchFamily="18" charset="0"/>
                      </a:rPr>
                      <m:t>σ</m:t>
                    </m:r>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7897241" y="3811124"/>
                <a:ext cx="657552" cy="646331"/>
              </a:xfrm>
              <a:prstGeom prst="rect">
                <a:avLst/>
              </a:prstGeom>
              <a:blipFill>
                <a:blip r:embed="rId9"/>
                <a:stretch>
                  <a:fillRect/>
                </a:stretch>
              </a:blipFill>
            </p:spPr>
            <p:txBody>
              <a:bodyPr/>
              <a:lstStyle/>
              <a:p>
                <a:r>
                  <a:rPr lang="en-US">
                    <a:noFill/>
                  </a:rPr>
                  <a:t> </a:t>
                </a:r>
              </a:p>
            </p:txBody>
          </p:sp>
        </mc:Fallback>
      </mc:AlternateContent>
      <p:cxnSp>
        <p:nvCxnSpPr>
          <p:cNvPr id="29" name="Straight Arrow Connector 28"/>
          <p:cNvCxnSpPr>
            <a:stCxn id="27" idx="3"/>
            <a:endCxn id="25" idx="1"/>
          </p:cNvCxnSpPr>
          <p:nvPr/>
        </p:nvCxnSpPr>
        <p:spPr>
          <a:xfrm flipV="1">
            <a:off x="8554793" y="4134289"/>
            <a:ext cx="100640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Picture 10" descr="Image result for neuron input outpu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0620" y="402590"/>
            <a:ext cx="37147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574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Neuron</a:t>
            </a:r>
          </a:p>
        </p:txBody>
      </p:sp>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6694348" y="3811125"/>
                <a:ext cx="790666" cy="646331"/>
              </a:xfrm>
              <a:prstGeom prst="rect">
                <a:avLst/>
              </a:prstGeom>
              <a:solidFill>
                <a:srgbClr val="C00000"/>
              </a:solidFill>
            </p:spPr>
            <p:txBody>
              <a:bodyPr wrap="none" rtlCol="0">
                <a:spAutoFit/>
              </a:bodyPr>
              <a:lstStyle/>
              <a:p>
                <a14:m>
                  <m:oMath xmlns:m="http://schemas.openxmlformats.org/officeDocument/2006/math">
                    <m:nary>
                      <m:naryPr>
                        <m:chr m:val="∑"/>
                        <m:ctrlPr>
                          <a:rPr lang="pt-BR" sz="3600" i="1" smtClean="0">
                            <a:latin typeface="Cambria Math" panose="02040503050406030204" pitchFamily="18" charset="0"/>
                          </a:rPr>
                        </m:ctrlPr>
                      </m:naryPr>
                      <m:sub>
                        <m:r>
                          <m:rPr>
                            <m:brk m:alnAt="23"/>
                          </m:rPr>
                          <a:rPr lang="en-US" sz="3600" b="0" i="1" smtClean="0">
                            <a:latin typeface="Cambria Math" panose="02040503050406030204" pitchFamily="18" charset="0"/>
                          </a:rPr>
                          <m:t> </m:t>
                        </m:r>
                      </m:sub>
                      <m:sup>
                        <m:r>
                          <a:rPr lang="en-US" sz="3600" b="0" i="1" smtClean="0">
                            <a:latin typeface="Cambria Math" panose="02040503050406030204" pitchFamily="18" charset="0"/>
                          </a:rPr>
                          <m:t> </m:t>
                        </m:r>
                      </m:sup>
                      <m:e>
                        <m:r>
                          <a:rPr lang="en-US" sz="3600" b="0" i="1" smtClean="0">
                            <a:latin typeface="Cambria Math" panose="02040503050406030204" pitchFamily="18" charset="0"/>
                          </a:rPr>
                          <m:t> </m:t>
                        </m:r>
                      </m:e>
                    </m:nary>
                  </m:oMath>
                </a14:m>
                <a:r>
                  <a:rPr lang="en-US" sz="36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6694348" y="3811125"/>
                <a:ext cx="790666" cy="646331"/>
              </a:xfrm>
              <a:prstGeom prst="rect">
                <a:avLst/>
              </a:prstGeom>
              <a:blipFill>
                <a:blip r:embed="rId7"/>
                <a:stretch>
                  <a:fillRect/>
                </a:stretch>
              </a:blipFill>
            </p:spPr>
            <p:txBody>
              <a:bodyPr/>
              <a:lstStyle/>
              <a:p>
                <a:r>
                  <a:rPr lang="en-US">
                    <a:noFill/>
                  </a:rPr>
                  <a:t> </a:t>
                </a:r>
              </a:p>
            </p:txBody>
          </p:sp>
        </mc:Fallback>
      </mc:AlternateContent>
      <p:cxnSp>
        <p:nvCxnSpPr>
          <p:cNvPr id="4" name="Straight Arrow Connector 3"/>
          <p:cNvCxnSpPr>
            <a:stCxn id="3" idx="3"/>
            <a:endCxn id="16" idx="1"/>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a:endCxn id="16" idx="1"/>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a:endCxn id="16" idx="1"/>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4785492" y="2940723"/>
            <a:ext cx="428322" cy="369332"/>
          </a:xfrm>
          <a:prstGeom prst="rect">
            <a:avLst/>
          </a:prstGeom>
          <a:noFill/>
        </p:spPr>
        <p:txBody>
          <a:bodyPr wrap="none" rtlCol="0">
            <a:spAutoFit/>
          </a:bodyPr>
          <a:lstStyle/>
          <a:p>
            <a:r>
              <a:rPr lang="en-US" dirty="0"/>
              <a:t>w</a:t>
            </a:r>
            <a:r>
              <a:rPr lang="en-US" baseline="-25000" dirty="0"/>
              <a:t>1</a:t>
            </a:r>
          </a:p>
        </p:txBody>
      </p:sp>
      <p:sp>
        <p:nvSpPr>
          <p:cNvPr id="21" name="TextBox 20"/>
          <p:cNvSpPr txBox="1"/>
          <p:nvPr/>
        </p:nvSpPr>
        <p:spPr>
          <a:xfrm>
            <a:off x="4785492" y="3672626"/>
            <a:ext cx="428322" cy="369332"/>
          </a:xfrm>
          <a:prstGeom prst="rect">
            <a:avLst/>
          </a:prstGeom>
          <a:noFill/>
        </p:spPr>
        <p:txBody>
          <a:bodyPr wrap="none" rtlCol="0">
            <a:spAutoFit/>
          </a:bodyPr>
          <a:lstStyle/>
          <a:p>
            <a:r>
              <a:rPr lang="en-US" dirty="0"/>
              <a:t>w</a:t>
            </a:r>
            <a:r>
              <a:rPr lang="en-US" baseline="-25000" dirty="0"/>
              <a:t>2</a:t>
            </a:r>
            <a:endParaRPr lang="en-US" dirty="0"/>
          </a:p>
        </p:txBody>
      </p:sp>
      <p:sp>
        <p:nvSpPr>
          <p:cNvPr id="22" name="TextBox 21"/>
          <p:cNvSpPr txBox="1"/>
          <p:nvPr/>
        </p:nvSpPr>
        <p:spPr>
          <a:xfrm>
            <a:off x="4785492" y="4418815"/>
            <a:ext cx="428322" cy="369332"/>
          </a:xfrm>
          <a:prstGeom prst="rect">
            <a:avLst/>
          </a:prstGeom>
          <a:noFill/>
        </p:spPr>
        <p:txBody>
          <a:bodyPr wrap="none" rtlCol="0">
            <a:spAutoFit/>
          </a:bodyPr>
          <a:lstStyle/>
          <a:p>
            <a:r>
              <a:rPr lang="en-US" dirty="0"/>
              <a:t>w</a:t>
            </a:r>
            <a:r>
              <a:rPr lang="en-US" baseline="-25000" dirty="0"/>
              <a:t>3</a:t>
            </a:r>
            <a:endParaRPr lang="en-US" dirty="0"/>
          </a:p>
        </p:txBody>
      </p: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6" name="Straight Arrow Connector 25"/>
          <p:cNvCxnSpPr>
            <a:stCxn id="16" idx="3"/>
            <a:endCxn id="27" idx="1"/>
          </p:cNvCxnSpPr>
          <p:nvPr/>
        </p:nvCxnSpPr>
        <p:spPr>
          <a:xfrm flipV="1">
            <a:off x="7485014" y="4134290"/>
            <a:ext cx="41222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7897241" y="3811124"/>
                <a:ext cx="657552" cy="646331"/>
              </a:xfrm>
              <a:prstGeom prst="rect">
                <a:avLst/>
              </a:prstGeom>
              <a:solidFill>
                <a:srgbClr val="0070C0"/>
              </a:solidFill>
            </p:spPr>
            <p:txBody>
              <a:bodyPr wrap="none" rtlCol="0">
                <a:spAutoFit/>
              </a:bodyPr>
              <a:lstStyle/>
              <a:p>
                <a:r>
                  <a:rPr lang="en-US" sz="3600" dirty="0"/>
                  <a:t> </a:t>
                </a:r>
                <a14:m>
                  <m:oMath xmlns:m="http://schemas.openxmlformats.org/officeDocument/2006/math">
                    <m:r>
                      <m:rPr>
                        <m:sty m:val="p"/>
                      </m:rPr>
                      <a:rPr lang="en-US" sz="3600" i="1">
                        <a:latin typeface="Cambria Math" panose="02040503050406030204" pitchFamily="18" charset="0"/>
                      </a:rPr>
                      <m:t>σ</m:t>
                    </m:r>
                  </m:oMath>
                </a14:m>
                <a:r>
                  <a:rPr lang="en-US" sz="3600" dirty="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7897241" y="3811124"/>
                <a:ext cx="657552" cy="646331"/>
              </a:xfrm>
              <a:prstGeom prst="rect">
                <a:avLst/>
              </a:prstGeom>
              <a:blipFill>
                <a:blip r:embed="rId9"/>
                <a:stretch>
                  <a:fillRect/>
                </a:stretch>
              </a:blipFill>
            </p:spPr>
            <p:txBody>
              <a:bodyPr/>
              <a:lstStyle/>
              <a:p>
                <a:r>
                  <a:rPr lang="en-US">
                    <a:noFill/>
                  </a:rPr>
                  <a:t> </a:t>
                </a:r>
              </a:p>
            </p:txBody>
          </p:sp>
        </mc:Fallback>
      </mc:AlternateContent>
      <p:cxnSp>
        <p:nvCxnSpPr>
          <p:cNvPr id="29" name="Straight Arrow Connector 28"/>
          <p:cNvCxnSpPr>
            <a:stCxn id="27" idx="3"/>
            <a:endCxn id="25" idx="1"/>
          </p:cNvCxnSpPr>
          <p:nvPr/>
        </p:nvCxnSpPr>
        <p:spPr>
          <a:xfrm flipV="1">
            <a:off x="8554793" y="4134289"/>
            <a:ext cx="100640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02039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Neuron</a:t>
            </a:r>
          </a:p>
        </p:txBody>
      </p:sp>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p:cxnSp>
        <p:nvCxnSpPr>
          <p:cNvPr id="4" name="Straight Arrow Connector 3"/>
          <p:cNvCxnSpPr>
            <a:stCxn id="3" idx="3"/>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9" name="Straight Arrow Connector 28"/>
          <p:cNvCxnSpPr>
            <a:stCxn id="2" idx="6"/>
            <a:endCxn id="25" idx="1"/>
          </p:cNvCxnSpPr>
          <p:nvPr/>
        </p:nvCxnSpPr>
        <p:spPr>
          <a:xfrm>
            <a:off x="7151549" y="4101916"/>
            <a:ext cx="2409648" cy="323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Oval 1"/>
          <p:cNvSpPr/>
          <p:nvPr/>
        </p:nvSpPr>
        <p:spPr>
          <a:xfrm>
            <a:off x="6694349" y="3873316"/>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061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6"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Neural Network</a:t>
            </a:r>
          </a:p>
        </p:txBody>
      </p:sp>
      <p:sp>
        <p:nvSpPr>
          <p:cNvPr id="3" name="TextBox 2"/>
          <p:cNvSpPr txBox="1"/>
          <p:nvPr/>
        </p:nvSpPr>
        <p:spPr>
          <a:xfrm>
            <a:off x="3302493" y="2535444"/>
            <a:ext cx="362600" cy="369332"/>
          </a:xfrm>
          <a:prstGeom prst="rect">
            <a:avLst/>
          </a:prstGeom>
          <a:noFill/>
        </p:spPr>
        <p:txBody>
          <a:bodyPr wrap="none" rtlCol="0">
            <a:spAutoFit/>
          </a:bodyPr>
          <a:lstStyle/>
          <a:p>
            <a:r>
              <a:rPr lang="en-US" dirty="0"/>
              <a:t>x</a:t>
            </a:r>
            <a:r>
              <a:rPr lang="en-US" baseline="-25000" dirty="0"/>
              <a:t>1</a:t>
            </a:r>
            <a:endParaRPr lang="en-US" dirty="0"/>
          </a:p>
        </p:txBody>
      </p:sp>
      <p:sp>
        <p:nvSpPr>
          <p:cNvPr id="13" name="TextBox 12"/>
          <p:cNvSpPr txBox="1"/>
          <p:nvPr/>
        </p:nvSpPr>
        <p:spPr>
          <a:xfrm>
            <a:off x="3302493" y="3917250"/>
            <a:ext cx="362600" cy="369332"/>
          </a:xfrm>
          <a:prstGeom prst="rect">
            <a:avLst/>
          </a:prstGeom>
          <a:noFill/>
        </p:spPr>
        <p:txBody>
          <a:bodyPr wrap="none" rtlCol="0">
            <a:spAutoFit/>
          </a:bodyPr>
          <a:lstStyle/>
          <a:p>
            <a:r>
              <a:rPr lang="en-US" dirty="0"/>
              <a:t>x</a:t>
            </a:r>
            <a:r>
              <a:rPr lang="en-US" baseline="-25000" dirty="0"/>
              <a:t>2</a:t>
            </a:r>
            <a:endParaRPr lang="en-US" dirty="0"/>
          </a:p>
        </p:txBody>
      </p:sp>
      <p:sp>
        <p:nvSpPr>
          <p:cNvPr id="15" name="TextBox 14"/>
          <p:cNvSpPr txBox="1"/>
          <p:nvPr/>
        </p:nvSpPr>
        <p:spPr>
          <a:xfrm>
            <a:off x="3302493" y="5229112"/>
            <a:ext cx="362600" cy="369332"/>
          </a:xfrm>
          <a:prstGeom prst="rect">
            <a:avLst/>
          </a:prstGeom>
          <a:noFill/>
        </p:spPr>
        <p:txBody>
          <a:bodyPr wrap="none" rtlCol="0">
            <a:spAutoFit/>
          </a:bodyPr>
          <a:lstStyle/>
          <a:p>
            <a:r>
              <a:rPr lang="en-US" dirty="0"/>
              <a:t>x</a:t>
            </a:r>
            <a:r>
              <a:rPr lang="en-US" baseline="-25000" dirty="0"/>
              <a:t>3</a:t>
            </a:r>
            <a:endParaRPr lang="en-US" dirty="0"/>
          </a:p>
        </p:txBody>
      </p:sp>
      <p:cxnSp>
        <p:nvCxnSpPr>
          <p:cNvPr id="4" name="Straight Arrow Connector 3"/>
          <p:cNvCxnSpPr>
            <a:stCxn id="3" idx="3"/>
          </p:cNvCxnSpPr>
          <p:nvPr/>
        </p:nvCxnSpPr>
        <p:spPr>
          <a:xfrm>
            <a:off x="3665093" y="2720110"/>
            <a:ext cx="3029255" cy="1414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13" idx="3"/>
          </p:cNvCxnSpPr>
          <p:nvPr/>
        </p:nvCxnSpPr>
        <p:spPr>
          <a:xfrm>
            <a:off x="3665093" y="4101916"/>
            <a:ext cx="3029255" cy="323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5" idx="3"/>
          </p:cNvCxnSpPr>
          <p:nvPr/>
        </p:nvCxnSpPr>
        <p:spPr>
          <a:xfrm flipV="1">
            <a:off x="3665093" y="4134291"/>
            <a:ext cx="3029255" cy="1279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9561197" y="3811123"/>
            <a:ext cx="393056" cy="646331"/>
          </a:xfrm>
          <a:prstGeom prst="rect">
            <a:avLst/>
          </a:prstGeom>
          <a:noFill/>
        </p:spPr>
        <p:txBody>
          <a:bodyPr wrap="none" rtlCol="0">
            <a:spAutoFit/>
          </a:bodyPr>
          <a:lstStyle/>
          <a:p>
            <a:r>
              <a:rPr lang="en-US" sz="3600" dirty="0"/>
              <a:t>y</a:t>
            </a:r>
          </a:p>
        </p:txBody>
      </p:sp>
      <p:cxnSp>
        <p:nvCxnSpPr>
          <p:cNvPr id="29" name="Straight Arrow Connector 28"/>
          <p:cNvCxnSpPr>
            <a:stCxn id="2" idx="6"/>
            <a:endCxn id="25" idx="1"/>
          </p:cNvCxnSpPr>
          <p:nvPr/>
        </p:nvCxnSpPr>
        <p:spPr>
          <a:xfrm>
            <a:off x="7151549" y="4101916"/>
            <a:ext cx="2409648" cy="323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Oval 1"/>
          <p:cNvSpPr/>
          <p:nvPr/>
        </p:nvSpPr>
        <p:spPr>
          <a:xfrm>
            <a:off x="6694349" y="3873316"/>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94349" y="3286872"/>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694348" y="2633058"/>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3" idx="3"/>
            <a:endCxn id="30" idx="2"/>
          </p:cNvCxnSpPr>
          <p:nvPr/>
        </p:nvCxnSpPr>
        <p:spPr>
          <a:xfrm>
            <a:off x="3665093" y="2720110"/>
            <a:ext cx="3029255" cy="1415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3" idx="3"/>
            <a:endCxn id="28" idx="2"/>
          </p:cNvCxnSpPr>
          <p:nvPr/>
        </p:nvCxnSpPr>
        <p:spPr>
          <a:xfrm>
            <a:off x="3665093" y="2720110"/>
            <a:ext cx="3029256" cy="795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a:stCxn id="15" idx="3"/>
            <a:endCxn id="30" idx="2"/>
          </p:cNvCxnSpPr>
          <p:nvPr/>
        </p:nvCxnSpPr>
        <p:spPr>
          <a:xfrm flipV="1">
            <a:off x="3665093" y="2861658"/>
            <a:ext cx="3029255" cy="2552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a:stCxn id="13" idx="3"/>
            <a:endCxn id="30" idx="2"/>
          </p:cNvCxnSpPr>
          <p:nvPr/>
        </p:nvCxnSpPr>
        <p:spPr>
          <a:xfrm flipV="1">
            <a:off x="3665093" y="2861658"/>
            <a:ext cx="3029255" cy="12402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Oval 40"/>
          <p:cNvSpPr/>
          <p:nvPr/>
        </p:nvSpPr>
        <p:spPr>
          <a:xfrm>
            <a:off x="6694349" y="1963528"/>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3" idx="3"/>
            <a:endCxn id="41" idx="2"/>
          </p:cNvCxnSpPr>
          <p:nvPr/>
        </p:nvCxnSpPr>
        <p:spPr>
          <a:xfrm flipV="1">
            <a:off x="3665093" y="2192128"/>
            <a:ext cx="3029256" cy="5279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15" idx="3"/>
            <a:endCxn id="41" idx="2"/>
          </p:cNvCxnSpPr>
          <p:nvPr/>
        </p:nvCxnSpPr>
        <p:spPr>
          <a:xfrm flipV="1">
            <a:off x="3665093" y="2192128"/>
            <a:ext cx="3029256" cy="32216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a:stCxn id="13" idx="3"/>
            <a:endCxn id="41" idx="2"/>
          </p:cNvCxnSpPr>
          <p:nvPr/>
        </p:nvCxnSpPr>
        <p:spPr>
          <a:xfrm flipV="1">
            <a:off x="3665093" y="2192128"/>
            <a:ext cx="3029256" cy="1909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Oval 44"/>
          <p:cNvSpPr/>
          <p:nvPr/>
        </p:nvSpPr>
        <p:spPr>
          <a:xfrm>
            <a:off x="6694349" y="4494683"/>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a:stCxn id="3" idx="3"/>
            <a:endCxn id="45" idx="2"/>
          </p:cNvCxnSpPr>
          <p:nvPr/>
        </p:nvCxnSpPr>
        <p:spPr>
          <a:xfrm>
            <a:off x="3665093" y="2720110"/>
            <a:ext cx="3029256" cy="20031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a:stCxn id="15" idx="3"/>
            <a:endCxn id="45" idx="2"/>
          </p:cNvCxnSpPr>
          <p:nvPr/>
        </p:nvCxnSpPr>
        <p:spPr>
          <a:xfrm flipV="1">
            <a:off x="3665093" y="4723283"/>
            <a:ext cx="3029256" cy="6904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a:stCxn id="13" idx="3"/>
            <a:endCxn id="45" idx="2"/>
          </p:cNvCxnSpPr>
          <p:nvPr/>
        </p:nvCxnSpPr>
        <p:spPr>
          <a:xfrm>
            <a:off x="3665093" y="4101916"/>
            <a:ext cx="3029256" cy="621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9" name="Oval 48"/>
          <p:cNvSpPr/>
          <p:nvPr/>
        </p:nvSpPr>
        <p:spPr>
          <a:xfrm>
            <a:off x="6694349" y="5135773"/>
            <a:ext cx="4572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3" idx="3"/>
            <a:endCxn id="49" idx="2"/>
          </p:cNvCxnSpPr>
          <p:nvPr/>
        </p:nvCxnSpPr>
        <p:spPr>
          <a:xfrm>
            <a:off x="3665093" y="2720110"/>
            <a:ext cx="3029256" cy="26442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a:stCxn id="15" idx="3"/>
            <a:endCxn id="49" idx="2"/>
          </p:cNvCxnSpPr>
          <p:nvPr/>
        </p:nvCxnSpPr>
        <p:spPr>
          <a:xfrm flipV="1">
            <a:off x="3665093" y="5364373"/>
            <a:ext cx="3029256" cy="494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a:stCxn id="13" idx="3"/>
            <a:endCxn id="49" idx="2"/>
          </p:cNvCxnSpPr>
          <p:nvPr/>
        </p:nvCxnSpPr>
        <p:spPr>
          <a:xfrm>
            <a:off x="3665093" y="4101916"/>
            <a:ext cx="3029256" cy="12624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p:cNvCxnSpPr>
            <a:stCxn id="41" idx="6"/>
            <a:endCxn id="25" idx="1"/>
          </p:cNvCxnSpPr>
          <p:nvPr/>
        </p:nvCxnSpPr>
        <p:spPr>
          <a:xfrm>
            <a:off x="7151549" y="2192128"/>
            <a:ext cx="2409648" cy="19421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p:cNvCxnSpPr>
            <a:stCxn id="30" idx="6"/>
            <a:endCxn id="25" idx="1"/>
          </p:cNvCxnSpPr>
          <p:nvPr/>
        </p:nvCxnSpPr>
        <p:spPr>
          <a:xfrm>
            <a:off x="7151548" y="2861658"/>
            <a:ext cx="2409649" cy="1272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p:cNvCxnSpPr>
            <a:stCxn id="45" idx="6"/>
            <a:endCxn id="25" idx="1"/>
          </p:cNvCxnSpPr>
          <p:nvPr/>
        </p:nvCxnSpPr>
        <p:spPr>
          <a:xfrm flipV="1">
            <a:off x="7151549" y="4134289"/>
            <a:ext cx="2409648" cy="588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p:cNvCxnSpPr>
            <a:stCxn id="49" idx="6"/>
            <a:endCxn id="25" idx="1"/>
          </p:cNvCxnSpPr>
          <p:nvPr/>
        </p:nvCxnSpPr>
        <p:spPr>
          <a:xfrm flipV="1">
            <a:off x="7151549" y="4134289"/>
            <a:ext cx="2409648" cy="12300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p:cNvCxnSpPr>
            <a:stCxn id="28" idx="6"/>
            <a:endCxn id="25" idx="1"/>
          </p:cNvCxnSpPr>
          <p:nvPr/>
        </p:nvCxnSpPr>
        <p:spPr>
          <a:xfrm>
            <a:off x="7151549" y="3515472"/>
            <a:ext cx="2409648" cy="6188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p:cNvCxnSpPr>
            <a:stCxn id="15" idx="3"/>
            <a:endCxn id="28" idx="2"/>
          </p:cNvCxnSpPr>
          <p:nvPr/>
        </p:nvCxnSpPr>
        <p:spPr>
          <a:xfrm flipV="1">
            <a:off x="3665093" y="3515472"/>
            <a:ext cx="3029256" cy="18983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p:cNvCxnSpPr>
            <a:stCxn id="13" idx="3"/>
            <a:endCxn id="28" idx="2"/>
          </p:cNvCxnSpPr>
          <p:nvPr/>
        </p:nvCxnSpPr>
        <p:spPr>
          <a:xfrm flipV="1">
            <a:off x="3665093" y="3515472"/>
            <a:ext cx="3029256" cy="586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86357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9" name="Title 4"/>
          <p:cNvSpPr txBox="1">
            <a:spLocks/>
          </p:cNvSpPr>
          <p:nvPr/>
        </p:nvSpPr>
        <p:spPr>
          <a:xfrm>
            <a:off x="6746628" y="1783959"/>
            <a:ext cx="4645250" cy="28891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dirty="0">
                <a:solidFill>
                  <a:sysClr val="windowText" lastClr="000000"/>
                </a:solidFill>
              </a:rPr>
              <a:t>Neural Networks</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descr="http://www.asimovinstitute.org/wp-content/uploads/2019/04/NeuralNetworkZoo20042019.png"/>
          <p:cNvPicPr>
            <a:picLocks noChangeAspect="1" noChangeArrowheads="1"/>
          </p:cNvPicPr>
          <p:nvPr/>
        </p:nvPicPr>
        <p:blipFill rotWithShape="1">
          <a:blip r:embed="rId2">
            <a:extLst>
              <a:ext uri="{28A0092B-C50C-407E-A947-70E740481C1C}">
                <a14:useLocalDpi xmlns:a14="http://schemas.microsoft.com/office/drawing/2010/main" val="0"/>
              </a:ext>
            </a:extLst>
          </a:blip>
          <a:srcRect t="10954" r="2" b="22165"/>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143649"/>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Can only deal with numbers</a:t>
            </a:r>
          </a:p>
        </p:txBody>
      </p:sp>
      <p:pic>
        <p:nvPicPr>
          <p:cNvPr id="11266" name="Picture 2" descr="https://miro.medium.com/max/581/1*zY1qFB9aFfZz66YxxoI2aw.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39707" y="1446293"/>
            <a:ext cx="4708194" cy="4700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29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pic>
        <p:nvPicPr>
          <p:cNvPr id="3" name="Picture 2">
            <a:extLst>
              <a:ext uri="{FF2B5EF4-FFF2-40B4-BE49-F238E27FC236}">
                <a16:creationId xmlns:a16="http://schemas.microsoft.com/office/drawing/2014/main" id="{D096366E-78F2-434B-9E01-71307A91D94A}"/>
              </a:ext>
            </a:extLst>
          </p:cNvPr>
          <p:cNvPicPr>
            <a:picLocks noChangeAspect="1"/>
          </p:cNvPicPr>
          <p:nvPr/>
        </p:nvPicPr>
        <p:blipFill>
          <a:blip r:embed="rId4"/>
          <a:stretch>
            <a:fillRect/>
          </a:stretch>
        </p:blipFill>
        <p:spPr>
          <a:xfrm>
            <a:off x="524933" y="886090"/>
            <a:ext cx="11142133" cy="4678826"/>
          </a:xfrm>
          <a:prstGeom prst="rect">
            <a:avLst/>
          </a:prstGeom>
        </p:spPr>
      </p:pic>
    </p:spTree>
    <p:extLst>
      <p:ext uri="{BB962C8B-B14F-4D97-AF65-F5344CB8AC3E}">
        <p14:creationId xmlns:p14="http://schemas.microsoft.com/office/powerpoint/2010/main" val="358231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Let’s build a Neural Network</a:t>
            </a:r>
          </a:p>
        </p:txBody>
      </p:sp>
      <p:pic>
        <p:nvPicPr>
          <p:cNvPr id="2" name="Picture 2" descr="Image result for neural network mn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365" y="1154389"/>
            <a:ext cx="6676279" cy="55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787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err="1">
                <a:latin typeface="Segoe UI" panose="020B0502040204020203" pitchFamily="34" charset="0"/>
                <a:cs typeface="Segoe UI" panose="020B0502040204020203" pitchFamily="34" charset="0"/>
              </a:rPr>
              <a:t>Softmax</a:t>
            </a:r>
            <a:endParaRPr lang="en-US" sz="4000" dirty="0">
              <a:latin typeface="Segoe UI" panose="020B0502040204020203" pitchFamily="34" charset="0"/>
              <a:cs typeface="Segoe UI" panose="020B0502040204020203" pitchFamily="34" charset="0"/>
            </a:endParaRPr>
          </a:p>
        </p:txBody>
      </p:sp>
      <p:pic>
        <p:nvPicPr>
          <p:cNvPr id="5122" name="Picture 2" descr="Image result for softmax probability distribu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334" y="2800377"/>
            <a:ext cx="7633666" cy="32407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softma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591" y="1697133"/>
            <a:ext cx="4412974" cy="11032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3866" y="5653914"/>
            <a:ext cx="3134191" cy="261610"/>
          </a:xfrm>
          <a:prstGeom prst="rect">
            <a:avLst/>
          </a:prstGeom>
        </p:spPr>
        <p:txBody>
          <a:bodyPr wrap="none">
            <a:spAutoFit/>
          </a:bodyPr>
          <a:lstStyle/>
          <a:p>
            <a:r>
              <a:rPr lang="en-US" sz="1100" dirty="0">
                <a:hlinkClick r:id="rId7"/>
              </a:rPr>
              <a:t>https://www.youtube.com/watch?v=ErfnhcEV1O8</a:t>
            </a:r>
            <a:endParaRPr lang="en-US" sz="1100" dirty="0"/>
          </a:p>
        </p:txBody>
      </p:sp>
      <p:sp>
        <p:nvSpPr>
          <p:cNvPr id="3" name="TextBox 2"/>
          <p:cNvSpPr txBox="1"/>
          <p:nvPr/>
        </p:nvSpPr>
        <p:spPr>
          <a:xfrm>
            <a:off x="73866" y="5284582"/>
            <a:ext cx="1473993" cy="369332"/>
          </a:xfrm>
          <a:prstGeom prst="rect">
            <a:avLst/>
          </a:prstGeom>
          <a:noFill/>
        </p:spPr>
        <p:txBody>
          <a:bodyPr wrap="none" rtlCol="0">
            <a:spAutoFit/>
          </a:bodyPr>
          <a:lstStyle/>
          <a:p>
            <a:r>
              <a:rPr lang="en-US" dirty="0"/>
              <a:t>Cross entropy</a:t>
            </a:r>
          </a:p>
        </p:txBody>
      </p:sp>
    </p:spTree>
    <p:extLst>
      <p:ext uri="{BB962C8B-B14F-4D97-AF65-F5344CB8AC3E}">
        <p14:creationId xmlns:p14="http://schemas.microsoft.com/office/powerpoint/2010/main" val="3617777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0" name="Title 1"/>
          <p:cNvSpPr txBox="1">
            <a:spLocks/>
          </p:cNvSpPr>
          <p:nvPr/>
        </p:nvSpPr>
        <p:spPr>
          <a:xfrm>
            <a:off x="443825" y="13430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t>Training testing and validation</a:t>
            </a:r>
          </a:p>
        </p:txBody>
      </p:sp>
      <p:sp>
        <p:nvSpPr>
          <p:cNvPr id="11" name="Content Placeholder 2"/>
          <p:cNvSpPr txBox="1">
            <a:spLocks/>
          </p:cNvSpPr>
          <p:nvPr/>
        </p:nvSpPr>
        <p:spPr>
          <a:xfrm>
            <a:off x="443825" y="2148396"/>
            <a:ext cx="6583748" cy="44026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l">
              <a:buFont typeface="+mj-lt"/>
              <a:buAutoNum type="arabicPeriod"/>
            </a:pPr>
            <a:r>
              <a:rPr lang="en-US" dirty="0">
                <a:latin typeface="Segoe UI" panose="020B0502040204020203" pitchFamily="34" charset="0"/>
                <a:cs typeface="Segoe UI" panose="020B0502040204020203" pitchFamily="34" charset="0"/>
              </a:rPr>
              <a:t>Training data</a:t>
            </a:r>
          </a:p>
          <a:p>
            <a:pPr lvl="1" algn="l"/>
            <a:r>
              <a:rPr lang="en-US" sz="1800" dirty="0">
                <a:latin typeface="Segoe UI" panose="020B0502040204020203" pitchFamily="34" charset="0"/>
                <a:cs typeface="Segoe UI" panose="020B0502040204020203" pitchFamily="34" charset="0"/>
              </a:rPr>
              <a:t>The data your algorithm will ‘learn’ from.</a:t>
            </a:r>
          </a:p>
          <a:p>
            <a:pPr lvl="1" algn="l"/>
            <a:r>
              <a:rPr lang="en-US" sz="1800" dirty="0">
                <a:latin typeface="Segoe UI" panose="020B0502040204020203" pitchFamily="34" charset="0"/>
                <a:cs typeface="Segoe UI" panose="020B0502040204020203" pitchFamily="34" charset="0"/>
              </a:rPr>
              <a:t>garbage in = garbage out.</a:t>
            </a:r>
          </a:p>
          <a:p>
            <a:pPr marL="457200" indent="-457200" algn="l">
              <a:buFont typeface="+mj-lt"/>
              <a:buAutoNum type="arabicPeriod"/>
            </a:pPr>
            <a:r>
              <a:rPr lang="en-US" sz="2000" dirty="0">
                <a:latin typeface="Segoe UI" panose="020B0502040204020203" pitchFamily="34" charset="0"/>
                <a:cs typeface="Segoe UI" panose="020B0502040204020203" pitchFamily="34" charset="0"/>
              </a:rPr>
              <a:t>Validation data</a:t>
            </a:r>
          </a:p>
          <a:p>
            <a:pPr lvl="1" algn="l"/>
            <a:r>
              <a:rPr lang="en-US" sz="1800" dirty="0">
                <a:latin typeface="Segoe UI" panose="020B0502040204020203" pitchFamily="34" charset="0"/>
                <a:cs typeface="Segoe UI" panose="020B0502040204020203" pitchFamily="34" charset="0"/>
              </a:rPr>
              <a:t>Data used to tune hyperparameters.</a:t>
            </a:r>
          </a:p>
          <a:p>
            <a:pPr lvl="1" algn="l"/>
            <a:r>
              <a:rPr lang="en-US" sz="1800" dirty="0">
                <a:latin typeface="Segoe UI" panose="020B0502040204020203" pitchFamily="34" charset="0"/>
                <a:cs typeface="Segoe UI" panose="020B0502040204020203" pitchFamily="34" charset="0"/>
              </a:rPr>
              <a:t>Results will be used to tweak the model.</a:t>
            </a:r>
          </a:p>
          <a:p>
            <a:pPr marL="457200" indent="-457200" algn="l">
              <a:buFont typeface="+mj-lt"/>
              <a:buAutoNum type="arabicPeriod"/>
            </a:pPr>
            <a:r>
              <a:rPr lang="en-US" sz="2000" dirty="0">
                <a:latin typeface="Segoe UI" panose="020B0502040204020203" pitchFamily="34" charset="0"/>
                <a:cs typeface="Segoe UI" panose="020B0502040204020203" pitchFamily="34" charset="0"/>
              </a:rPr>
              <a:t>Testing data</a:t>
            </a:r>
          </a:p>
          <a:p>
            <a:pPr lvl="1" algn="l"/>
            <a:r>
              <a:rPr lang="en-US" sz="1800" dirty="0">
                <a:latin typeface="Segoe UI" panose="020B0502040204020203" pitchFamily="34" charset="0"/>
                <a:cs typeface="Segoe UI" panose="020B0502040204020203" pitchFamily="34" charset="0"/>
              </a:rPr>
              <a:t>Used to validate final accuracy.</a:t>
            </a:r>
          </a:p>
          <a:p>
            <a:pPr lvl="1" algn="l"/>
            <a:r>
              <a:rPr lang="en-US" sz="1800" dirty="0">
                <a:latin typeface="Segoe UI" panose="020B0502040204020203" pitchFamily="34" charset="0"/>
                <a:cs typeface="Segoe UI" panose="020B0502040204020203" pitchFamily="34" charset="0"/>
              </a:rPr>
              <a:t>Should not be used for hyperparameter tuning.</a:t>
            </a:r>
          </a:p>
        </p:txBody>
      </p:sp>
      <p:pic>
        <p:nvPicPr>
          <p:cNvPr id="13" name="Picture 2" descr="garbage in, garbage 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457" y="2220814"/>
            <a:ext cx="4908459" cy="327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470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8" name="Title 1"/>
          <p:cNvSpPr txBox="1">
            <a:spLocks/>
          </p:cNvSpPr>
          <p:nvPr/>
        </p:nvSpPr>
        <p:spPr>
          <a:xfrm>
            <a:off x="838200" y="365126"/>
            <a:ext cx="10515600" cy="9487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Data composition</a:t>
            </a:r>
          </a:p>
        </p:txBody>
      </p:sp>
      <p:sp>
        <p:nvSpPr>
          <p:cNvPr id="9" name="Content Placeholder 2"/>
          <p:cNvSpPr txBox="1">
            <a:spLocks/>
          </p:cNvSpPr>
          <p:nvPr/>
        </p:nvSpPr>
        <p:spPr>
          <a:xfrm>
            <a:off x="648070" y="1825625"/>
            <a:ext cx="4785064"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gn="l">
              <a:buFont typeface="+mj-lt"/>
              <a:buAutoNum type="arabicPeriod"/>
            </a:pPr>
            <a:r>
              <a:rPr lang="en-US" sz="2000" dirty="0">
                <a:latin typeface="Segoe UI" panose="020B0502040204020203" pitchFamily="34" charset="0"/>
                <a:cs typeface="Segoe UI" panose="020B0502040204020203" pitchFamily="34" charset="0"/>
              </a:rPr>
              <a:t>Training/Test/Validation Split</a:t>
            </a:r>
          </a:p>
          <a:p>
            <a:pPr lvl="1" algn="l"/>
            <a:r>
              <a:rPr lang="en-US" sz="1800" dirty="0">
                <a:latin typeface="Segoe UI" panose="020B0502040204020203" pitchFamily="34" charset="0"/>
                <a:cs typeface="Segoe UI" panose="020B0502040204020203" pitchFamily="34" charset="0"/>
              </a:rPr>
              <a:t>Usually more training than testing examples.</a:t>
            </a:r>
          </a:p>
          <a:p>
            <a:pPr lvl="1" algn="l"/>
            <a:r>
              <a:rPr lang="en-US" sz="1800" dirty="0">
                <a:latin typeface="Segoe UI" panose="020B0502040204020203" pitchFamily="34" charset="0"/>
                <a:cs typeface="Segoe UI" panose="020B0502040204020203" pitchFamily="34" charset="0"/>
              </a:rPr>
              <a:t>Need a balance.</a:t>
            </a:r>
          </a:p>
          <a:p>
            <a:pPr lvl="1" algn="l"/>
            <a:r>
              <a:rPr lang="en-US" sz="1800" dirty="0">
                <a:latin typeface="Segoe UI" panose="020B0502040204020203" pitchFamily="34" charset="0"/>
                <a:cs typeface="Segoe UI" panose="020B0502040204020203" pitchFamily="34" charset="0"/>
              </a:rPr>
              <a:t>70/20/10 , 60/30/10, etc.</a:t>
            </a:r>
          </a:p>
          <a:p>
            <a:pPr marL="514350" indent="-514350" algn="l">
              <a:buFont typeface="+mj-lt"/>
              <a:buAutoNum type="arabicPeriod"/>
            </a:pPr>
            <a:r>
              <a:rPr lang="en-US" sz="2000" dirty="0">
                <a:latin typeface="Segoe UI" panose="020B0502040204020203" pitchFamily="34" charset="0"/>
                <a:cs typeface="Segoe UI" panose="020B0502040204020203" pitchFamily="34" charset="0"/>
              </a:rPr>
              <a:t>Risks in selecting the split</a:t>
            </a:r>
          </a:p>
          <a:p>
            <a:pPr lvl="1" algn="l"/>
            <a:r>
              <a:rPr lang="en-US" sz="1800" dirty="0">
                <a:latin typeface="Segoe UI" panose="020B0502040204020203" pitchFamily="34" charset="0"/>
                <a:cs typeface="Segoe UI" panose="020B0502040204020203" pitchFamily="34" charset="0"/>
              </a:rPr>
              <a:t>Overfitting, model generalizes too much on training data because of low number of examples.</a:t>
            </a:r>
          </a:p>
          <a:p>
            <a:pPr lvl="1" algn="l"/>
            <a:endParaRPr lang="en-US" sz="1800" dirty="0">
              <a:latin typeface="Segoe UI" panose="020B0502040204020203" pitchFamily="34" charset="0"/>
              <a:cs typeface="Segoe UI" panose="020B0502040204020203" pitchFamily="34" charset="0"/>
            </a:endParaRPr>
          </a:p>
        </p:txBody>
      </p:sp>
      <p:pic>
        <p:nvPicPr>
          <p:cNvPr id="10" name="Picture 4" descr="Image result for training testing spl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0387" y="3588913"/>
            <a:ext cx="616267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804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Overfitting/Underfitting</a:t>
            </a:r>
          </a:p>
        </p:txBody>
      </p:sp>
      <p:pic>
        <p:nvPicPr>
          <p:cNvPr id="8195" name="Picture 3" descr="Image result for overfitting underfitting"/>
          <p:cNvPicPr>
            <a:picLocks noChangeAspect="1" noChangeArrowheads="1"/>
          </p:cNvPicPr>
          <p:nvPr/>
        </p:nvPicPr>
        <p:blipFill rotWithShape="1">
          <a:blip r:embed="rId4">
            <a:extLst>
              <a:ext uri="{28A0092B-C50C-407E-A947-70E740481C1C}">
                <a14:useLocalDpi xmlns:a14="http://schemas.microsoft.com/office/drawing/2010/main" val="0"/>
              </a:ext>
            </a:extLst>
          </a:blip>
          <a:srcRect t="2947" b="5657"/>
          <a:stretch/>
        </p:blipFill>
        <p:spPr bwMode="auto">
          <a:xfrm>
            <a:off x="1447060" y="1686757"/>
            <a:ext cx="8715283" cy="403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628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Overfitting</a:t>
            </a:r>
          </a:p>
        </p:txBody>
      </p:sp>
      <p:pic>
        <p:nvPicPr>
          <p:cNvPr id="2" name="Picture 1">
            <a:extLst>
              <a:ext uri="{FF2B5EF4-FFF2-40B4-BE49-F238E27FC236}">
                <a16:creationId xmlns:a16="http://schemas.microsoft.com/office/drawing/2014/main" id="{B75F8B21-C319-5549-984D-29C70C26DFCE}"/>
              </a:ext>
            </a:extLst>
          </p:cNvPr>
          <p:cNvPicPr>
            <a:picLocks noChangeAspect="1"/>
          </p:cNvPicPr>
          <p:nvPr/>
        </p:nvPicPr>
        <p:blipFill>
          <a:blip r:embed="rId4"/>
          <a:stretch>
            <a:fillRect/>
          </a:stretch>
        </p:blipFill>
        <p:spPr>
          <a:xfrm>
            <a:off x="3124200" y="1682444"/>
            <a:ext cx="5943600" cy="4358640"/>
          </a:xfrm>
          <a:prstGeom prst="rect">
            <a:avLst/>
          </a:prstGeom>
        </p:spPr>
      </p:pic>
    </p:spTree>
    <p:extLst>
      <p:ext uri="{BB962C8B-B14F-4D97-AF65-F5344CB8AC3E}">
        <p14:creationId xmlns:p14="http://schemas.microsoft.com/office/powerpoint/2010/main" val="49298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CNNs</a:t>
            </a:r>
          </a:p>
        </p:txBody>
      </p:sp>
      <p:pic>
        <p:nvPicPr>
          <p:cNvPr id="1026" name="Picture 2" descr="Image result for le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683" y="2104558"/>
            <a:ext cx="8880729" cy="24572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ann lecu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4951" y="2398070"/>
            <a:ext cx="1833843" cy="1870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103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rot="16200000">
            <a:off x="-1506878" y="1389769"/>
            <a:ext cx="3877488" cy="2113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CNN</a:t>
            </a:r>
            <a:br>
              <a:rPr lang="en-US" sz="4000" dirty="0">
                <a:latin typeface="Segoe UI" panose="020B0502040204020203" pitchFamily="34" charset="0"/>
                <a:cs typeface="Segoe UI" panose="020B0502040204020203" pitchFamily="34" charset="0"/>
              </a:rPr>
            </a:br>
            <a:r>
              <a:rPr lang="en-US" sz="4000" dirty="0">
                <a:latin typeface="Segoe UI" panose="020B0502040204020203" pitchFamily="34" charset="0"/>
                <a:cs typeface="Segoe UI" panose="020B0502040204020203" pitchFamily="34" charset="0"/>
              </a:rPr>
              <a:t>Architectures</a:t>
            </a:r>
          </a:p>
        </p:txBody>
      </p:sp>
      <p:pic>
        <p:nvPicPr>
          <p:cNvPr id="2" name="Picture 1">
            <a:extLst>
              <a:ext uri="{FF2B5EF4-FFF2-40B4-BE49-F238E27FC236}">
                <a16:creationId xmlns:a16="http://schemas.microsoft.com/office/drawing/2014/main" id="{4916F0BF-99D7-2843-A071-3229BDF7CDB3}"/>
              </a:ext>
            </a:extLst>
          </p:cNvPr>
          <p:cNvPicPr>
            <a:picLocks noChangeAspect="1"/>
          </p:cNvPicPr>
          <p:nvPr/>
        </p:nvPicPr>
        <p:blipFill rotWithShape="1">
          <a:blip r:embed="rId4"/>
          <a:srcRect r="28842"/>
          <a:stretch/>
        </p:blipFill>
        <p:spPr>
          <a:xfrm>
            <a:off x="2256324" y="0"/>
            <a:ext cx="7535333" cy="6858000"/>
          </a:xfrm>
          <a:prstGeom prst="rect">
            <a:avLst/>
          </a:prstGeom>
        </p:spPr>
      </p:pic>
      <p:pic>
        <p:nvPicPr>
          <p:cNvPr id="3" name="Picture 2">
            <a:extLst>
              <a:ext uri="{FF2B5EF4-FFF2-40B4-BE49-F238E27FC236}">
                <a16:creationId xmlns:a16="http://schemas.microsoft.com/office/drawing/2014/main" id="{E0C9DA1B-E358-7746-B2A7-C44B927199C6}"/>
              </a:ext>
            </a:extLst>
          </p:cNvPr>
          <p:cNvPicPr>
            <a:picLocks noChangeAspect="1"/>
          </p:cNvPicPr>
          <p:nvPr/>
        </p:nvPicPr>
        <p:blipFill rotWithShape="1">
          <a:blip r:embed="rId5"/>
          <a:srcRect l="19701"/>
          <a:stretch/>
        </p:blipFill>
        <p:spPr>
          <a:xfrm rot="5400000">
            <a:off x="7197307" y="2529990"/>
            <a:ext cx="6857999" cy="1798021"/>
          </a:xfrm>
          <a:prstGeom prst="rect">
            <a:avLst/>
          </a:prstGeom>
        </p:spPr>
      </p:pic>
    </p:spTree>
    <p:extLst>
      <p:ext uri="{BB962C8B-B14F-4D97-AF65-F5344CB8AC3E}">
        <p14:creationId xmlns:p14="http://schemas.microsoft.com/office/powerpoint/2010/main" val="2460665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2"/>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3"/>
          <a:stretch>
            <a:fillRect/>
          </a:stretch>
        </p:blipFill>
        <p:spPr>
          <a:xfrm>
            <a:off x="10559141" y="6023246"/>
            <a:ext cx="1632859" cy="834267"/>
          </a:xfrm>
          <a:prstGeom prst="rect">
            <a:avLst/>
          </a:prstGeom>
        </p:spPr>
      </p:pic>
      <p:sp>
        <p:nvSpPr>
          <p:cNvPr id="17" name="Title 4"/>
          <p:cNvSpPr txBox="1">
            <a:spLocks/>
          </p:cNvSpPr>
          <p:nvPr/>
        </p:nvSpPr>
        <p:spPr>
          <a:xfrm>
            <a:off x="666683" y="70452"/>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CNN</a:t>
            </a:r>
          </a:p>
        </p:txBody>
      </p:sp>
      <p:cxnSp>
        <p:nvCxnSpPr>
          <p:cNvPr id="7" name="Straight Arrow Connector 6"/>
          <p:cNvCxnSpPr/>
          <p:nvPr/>
        </p:nvCxnSpPr>
        <p:spPr>
          <a:xfrm flipV="1">
            <a:off x="1688578" y="3920290"/>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987386" y="2831384"/>
            <a:ext cx="8618391" cy="2238805"/>
            <a:chOff x="2027237" y="2887662"/>
            <a:chExt cx="8791208" cy="2283698"/>
          </a:xfrm>
        </p:grpSpPr>
        <p:grpSp>
          <p:nvGrpSpPr>
            <p:cNvPr id="9" name="Group 8"/>
            <p:cNvGrpSpPr/>
            <p:nvPr/>
          </p:nvGrpSpPr>
          <p:grpSpPr>
            <a:xfrm>
              <a:off x="3887743" y="4250234"/>
              <a:ext cx="507382" cy="534190"/>
              <a:chOff x="4740385" y="3954462"/>
              <a:chExt cx="487252" cy="512996"/>
            </a:xfrm>
          </p:grpSpPr>
          <p:sp>
            <p:nvSpPr>
              <p:cNvPr id="91" name="Oval 90"/>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92" name="Straight Connector 91"/>
              <p:cNvCxnSpPr>
                <a:stCxn id="91" idx="1"/>
                <a:endCxn id="91"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1" idx="7"/>
                <a:endCxn id="91"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3775395"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11" name="Group 10"/>
            <p:cNvGrpSpPr/>
            <p:nvPr/>
          </p:nvGrpSpPr>
          <p:grpSpPr>
            <a:xfrm>
              <a:off x="4795247" y="4255651"/>
              <a:ext cx="503698" cy="530311"/>
              <a:chOff x="5154100" y="3720044"/>
              <a:chExt cx="801662" cy="844018"/>
            </a:xfrm>
          </p:grpSpPr>
          <p:sp>
            <p:nvSpPr>
              <p:cNvPr id="88" name="Oval 87"/>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9" name="Straight Connector 88"/>
              <p:cNvCxnSpPr>
                <a:stCxn id="88"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endCxn id="88"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bwMode="auto">
            <a:xfrm>
              <a:off x="4661272" y="2898889"/>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5" name="Isosceles Triangle 14"/>
            <p:cNvSpPr/>
            <p:nvPr/>
          </p:nvSpPr>
          <p:spPr bwMode="auto">
            <a:xfrm rot="5400000">
              <a:off x="5764274" y="4217221"/>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p:nvSpPr>
          <p:spPr bwMode="auto">
            <a:xfrm>
              <a:off x="5559830"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rot="16200000">
              <a:off x="3512122" y="3324602"/>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19" name="TextBox 18"/>
            <p:cNvSpPr txBox="1"/>
            <p:nvPr/>
          </p:nvSpPr>
          <p:spPr>
            <a:xfrm rot="16200000">
              <a:off x="4653516" y="332070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20" name="TextBox 19"/>
            <p:cNvSpPr txBox="1"/>
            <p:nvPr/>
          </p:nvSpPr>
          <p:spPr>
            <a:xfrm rot="16200000">
              <a:off x="5496317" y="3332464"/>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grpSp>
          <p:nvGrpSpPr>
            <p:cNvPr id="21" name="Group 20"/>
            <p:cNvGrpSpPr/>
            <p:nvPr/>
          </p:nvGrpSpPr>
          <p:grpSpPr>
            <a:xfrm>
              <a:off x="2139586" y="4256414"/>
              <a:ext cx="507382" cy="534190"/>
              <a:chOff x="4740385" y="3954462"/>
              <a:chExt cx="487252" cy="512996"/>
            </a:xfrm>
          </p:grpSpPr>
          <p:sp>
            <p:nvSpPr>
              <p:cNvPr id="85" name="Oval 84"/>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6" name="Straight Connector 85"/>
              <p:cNvCxnSpPr>
                <a:stCxn id="85" idx="1"/>
                <a:endCxn id="85"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7"/>
                <a:endCxn id="85"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bwMode="auto">
            <a:xfrm>
              <a:off x="2027237" y="291125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3" name="Group 22"/>
            <p:cNvGrpSpPr/>
            <p:nvPr/>
          </p:nvGrpSpPr>
          <p:grpSpPr>
            <a:xfrm>
              <a:off x="3047090" y="4261830"/>
              <a:ext cx="503698" cy="530311"/>
              <a:chOff x="5154100" y="3720044"/>
              <a:chExt cx="801662" cy="844018"/>
            </a:xfrm>
          </p:grpSpPr>
          <p:sp>
            <p:nvSpPr>
              <p:cNvPr id="82" name="Oval 81"/>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3" name="Straight Connector 82"/>
              <p:cNvCxnSpPr>
                <a:stCxn id="82"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82"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bwMode="auto">
            <a:xfrm>
              <a:off x="2913116" y="2905070"/>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TextBox 24"/>
            <p:cNvSpPr txBox="1"/>
            <p:nvPr/>
          </p:nvSpPr>
          <p:spPr>
            <a:xfrm rot="16200000">
              <a:off x="1763965" y="3330783"/>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26" name="TextBox 25"/>
            <p:cNvSpPr txBox="1"/>
            <p:nvPr/>
          </p:nvSpPr>
          <p:spPr>
            <a:xfrm rot="16200000">
              <a:off x="2905358" y="3326889"/>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grpSp>
          <p:nvGrpSpPr>
            <p:cNvPr id="27" name="Group 26"/>
            <p:cNvGrpSpPr/>
            <p:nvPr/>
          </p:nvGrpSpPr>
          <p:grpSpPr>
            <a:xfrm>
              <a:off x="6545176" y="4239006"/>
              <a:ext cx="507382" cy="534190"/>
              <a:chOff x="4740385" y="3954462"/>
              <a:chExt cx="487252" cy="512996"/>
            </a:xfrm>
          </p:grpSpPr>
          <p:sp>
            <p:nvSpPr>
              <p:cNvPr id="79" name="Oval 78"/>
              <p:cNvSpPr/>
              <p:nvPr/>
            </p:nvSpPr>
            <p:spPr bwMode="auto">
              <a:xfrm>
                <a:off x="4740385" y="3954462"/>
                <a:ext cx="487252" cy="512996"/>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0" name="Straight Connector 79"/>
              <p:cNvCxnSpPr>
                <a:stCxn id="79" idx="1"/>
                <a:endCxn id="79"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9" idx="7"/>
                <a:endCxn id="79"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p:cNvSpPr/>
            <p:nvPr/>
          </p:nvSpPr>
          <p:spPr bwMode="auto">
            <a:xfrm>
              <a:off x="6432827"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9" name="Group 28"/>
            <p:cNvGrpSpPr/>
            <p:nvPr/>
          </p:nvGrpSpPr>
          <p:grpSpPr>
            <a:xfrm>
              <a:off x="7452680" y="4244423"/>
              <a:ext cx="503698" cy="530311"/>
              <a:chOff x="5154100" y="3720044"/>
              <a:chExt cx="801662" cy="844018"/>
            </a:xfrm>
          </p:grpSpPr>
          <p:sp>
            <p:nvSpPr>
              <p:cNvPr id="76" name="Oval 75"/>
              <p:cNvSpPr/>
              <p:nvPr/>
            </p:nvSpPr>
            <p:spPr bwMode="auto">
              <a:xfrm>
                <a:off x="5154100" y="3720044"/>
                <a:ext cx="801662" cy="844018"/>
              </a:xfrm>
              <a:prstGeom prst="ellipse">
                <a:avLst/>
              </a:prstGeom>
              <a:noFill/>
              <a:ln w="5715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7" name="Straight Connector 76"/>
              <p:cNvCxnSpPr>
                <a:stCxn id="76" idx="2"/>
              </p:cNvCxnSpPr>
              <p:nvPr/>
            </p:nvCxnSpPr>
            <p:spPr>
              <a:xfrm>
                <a:off x="5154100" y="4142053"/>
                <a:ext cx="420662" cy="0"/>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6" idx="7"/>
              </p:cNvCxnSpPr>
              <p:nvPr/>
            </p:nvCxnSpPr>
            <p:spPr>
              <a:xfrm flipV="1">
                <a:off x="5554931" y="3843648"/>
                <a:ext cx="283430" cy="298405"/>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bwMode="auto">
            <a:xfrm>
              <a:off x="7318705"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Isosceles Triangle 30"/>
            <p:cNvSpPr/>
            <p:nvPr/>
          </p:nvSpPr>
          <p:spPr bwMode="auto">
            <a:xfrm rot="5400000">
              <a:off x="8421706" y="4205994"/>
              <a:ext cx="361364" cy="580130"/>
            </a:xfrm>
            <a:prstGeom prst="triangle">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2" name="Rectangle 31"/>
            <p:cNvSpPr/>
            <p:nvPr/>
          </p:nvSpPr>
          <p:spPr bwMode="auto">
            <a:xfrm>
              <a:off x="8217262" y="2893843"/>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3" name="TextBox 32"/>
            <p:cNvSpPr txBox="1"/>
            <p:nvPr/>
          </p:nvSpPr>
          <p:spPr>
            <a:xfrm rot="16200000">
              <a:off x="6169554" y="3313375"/>
              <a:ext cx="125420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Convolution</a:t>
              </a:r>
            </a:p>
          </p:txBody>
        </p:sp>
        <p:sp>
          <p:nvSpPr>
            <p:cNvPr id="34" name="TextBox 33"/>
            <p:cNvSpPr txBox="1"/>
            <p:nvPr/>
          </p:nvSpPr>
          <p:spPr>
            <a:xfrm rot="16200000">
              <a:off x="7310949" y="3309481"/>
              <a:ext cx="740052" cy="489328"/>
            </a:xfrm>
            <a:prstGeom prst="rect">
              <a:avLst/>
            </a:prstGeom>
            <a:noFill/>
          </p:spPr>
          <p:txBody>
            <a:bodyPr wrap="none" lIns="179285" tIns="143428" rIns="179285" bIns="143428" rtlCol="0">
              <a:spAutoFit/>
            </a:bodyPr>
            <a:lstStyle/>
            <a:p>
              <a:pPr>
                <a:lnSpc>
                  <a:spcPct val="90000"/>
                </a:lnSpc>
                <a:spcAft>
                  <a:spcPts val="588"/>
                </a:spcAft>
              </a:pPr>
              <a:r>
                <a:rPr lang="en-US" sz="1372" dirty="0" err="1">
                  <a:gradFill>
                    <a:gsLst>
                      <a:gs pos="2917">
                        <a:schemeClr val="tx1"/>
                      </a:gs>
                      <a:gs pos="30000">
                        <a:schemeClr val="tx1"/>
                      </a:gs>
                    </a:gsLst>
                    <a:lin ang="5400000" scaled="0"/>
                  </a:gradFill>
                </a:rPr>
                <a:t>ReLU</a:t>
              </a:r>
              <a:endParaRPr lang="en-US" sz="1372" dirty="0">
                <a:gradFill>
                  <a:gsLst>
                    <a:gs pos="2917">
                      <a:schemeClr val="tx1"/>
                    </a:gs>
                    <a:gs pos="30000">
                      <a:schemeClr val="tx1"/>
                    </a:gs>
                  </a:gsLst>
                  <a:lin ang="5400000" scaled="0"/>
                </a:gradFill>
              </a:endParaRPr>
            </a:p>
          </p:txBody>
        </p:sp>
        <p:sp>
          <p:nvSpPr>
            <p:cNvPr id="35" name="TextBox 34"/>
            <p:cNvSpPr txBox="1"/>
            <p:nvPr/>
          </p:nvSpPr>
          <p:spPr>
            <a:xfrm rot="16200000">
              <a:off x="8153748" y="3321235"/>
              <a:ext cx="910238" cy="489328"/>
            </a:xfrm>
            <a:prstGeom prst="rect">
              <a:avLst/>
            </a:prstGeom>
            <a:noFill/>
          </p:spPr>
          <p:txBody>
            <a:bodyPr wrap="non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Pooling</a:t>
              </a:r>
            </a:p>
          </p:txBody>
        </p:sp>
        <p:sp>
          <p:nvSpPr>
            <p:cNvPr id="36" name="Rectangle 35"/>
            <p:cNvSpPr/>
            <p:nvPr/>
          </p:nvSpPr>
          <p:spPr bwMode="auto">
            <a:xfrm>
              <a:off x="9131662"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7" name="TextBox 36"/>
            <p:cNvSpPr txBox="1"/>
            <p:nvPr/>
          </p:nvSpPr>
          <p:spPr>
            <a:xfrm rot="16200000">
              <a:off x="8955228"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38" name="Group 37"/>
            <p:cNvGrpSpPr/>
            <p:nvPr/>
          </p:nvGrpSpPr>
          <p:grpSpPr>
            <a:xfrm>
              <a:off x="9319301" y="4246422"/>
              <a:ext cx="409960" cy="527092"/>
              <a:chOff x="5684837" y="3268662"/>
              <a:chExt cx="1066800" cy="1371600"/>
            </a:xfrm>
          </p:grpSpPr>
          <p:sp>
            <p:nvSpPr>
              <p:cNvPr id="59" name="Oval 58"/>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0" name="Straight Connector 59"/>
              <p:cNvCxnSpPr>
                <a:stCxn id="66" idx="6"/>
                <a:endCxn id="70"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7" idx="6"/>
                <a:endCxn id="70"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7" idx="6"/>
                <a:endCxn id="69"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69"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6" idx="6"/>
                <a:endCxn id="69"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8" idx="6"/>
                <a:endCxn id="70"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Oval 65"/>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7" name="Oval 66"/>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8" name="Oval 67"/>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9" name="Oval 68"/>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0" name="Oval 69"/>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Oval 70"/>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72" name="Straight Connector 71"/>
              <p:cNvCxnSpPr>
                <a:stCxn id="59" idx="6"/>
                <a:endCxn id="69"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59" idx="6"/>
                <a:endCxn id="70"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6"/>
                <a:endCxn id="70"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6"/>
                <a:endCxn id="69"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bwMode="auto">
            <a:xfrm>
              <a:off x="10045997" y="2887662"/>
              <a:ext cx="771648" cy="2260110"/>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0" name="TextBox 39"/>
            <p:cNvSpPr txBox="1"/>
            <p:nvPr/>
          </p:nvSpPr>
          <p:spPr>
            <a:xfrm rot="16200000">
              <a:off x="9869563" y="3178880"/>
              <a:ext cx="1136085" cy="761679"/>
            </a:xfrm>
            <a:prstGeom prst="rect">
              <a:avLst/>
            </a:prstGeom>
            <a:noFill/>
          </p:spPr>
          <p:txBody>
            <a:bodyPr wrap="non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Fully</a:t>
              </a:r>
            </a:p>
            <a:p>
              <a:pPr algn="ctr">
                <a:lnSpc>
                  <a:spcPct val="90000"/>
                </a:lnSpc>
                <a:spcAft>
                  <a:spcPts val="588"/>
                </a:spcAft>
              </a:pPr>
              <a:r>
                <a:rPr lang="en-US" sz="1372" dirty="0">
                  <a:gradFill>
                    <a:gsLst>
                      <a:gs pos="2917">
                        <a:schemeClr val="tx1"/>
                      </a:gs>
                      <a:gs pos="30000">
                        <a:schemeClr val="tx1"/>
                      </a:gs>
                    </a:gsLst>
                    <a:lin ang="5400000" scaled="0"/>
                  </a:gradFill>
                </a:rPr>
                <a:t>connected</a:t>
              </a:r>
            </a:p>
          </p:txBody>
        </p:sp>
        <p:grpSp>
          <p:nvGrpSpPr>
            <p:cNvPr id="41" name="Group 40"/>
            <p:cNvGrpSpPr/>
            <p:nvPr/>
          </p:nvGrpSpPr>
          <p:grpSpPr>
            <a:xfrm>
              <a:off x="10233636" y="4246422"/>
              <a:ext cx="409960" cy="527092"/>
              <a:chOff x="5684837" y="3268662"/>
              <a:chExt cx="1066800" cy="1371600"/>
            </a:xfrm>
          </p:grpSpPr>
          <p:sp>
            <p:nvSpPr>
              <p:cNvPr id="42" name="Oval 41"/>
              <p:cNvSpPr/>
              <p:nvPr/>
            </p:nvSpPr>
            <p:spPr bwMode="auto">
              <a:xfrm>
                <a:off x="5684837" y="41830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3" name="Straight Connector 42"/>
              <p:cNvCxnSpPr>
                <a:stCxn id="49" idx="6"/>
                <a:endCxn id="53" idx="2"/>
              </p:cNvCxnSpPr>
              <p:nvPr/>
            </p:nvCxnSpPr>
            <p:spPr>
              <a:xfrm>
                <a:off x="5837237" y="3344862"/>
                <a:ext cx="762000" cy="3810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0" idx="6"/>
                <a:endCxn id="53" idx="2"/>
              </p:cNvCxnSpPr>
              <p:nvPr/>
            </p:nvCxnSpPr>
            <p:spPr>
              <a:xfrm flipV="1">
                <a:off x="5837237" y="37258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0" idx="6"/>
                <a:endCxn id="52" idx="2"/>
              </p:cNvCxnSpPr>
              <p:nvPr/>
            </p:nvCxnSpPr>
            <p:spPr>
              <a:xfrm>
                <a:off x="5837237" y="3954462"/>
                <a:ext cx="762000" cy="2286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52" idx="2"/>
              </p:cNvCxnSpPr>
              <p:nvPr/>
            </p:nvCxnSpPr>
            <p:spPr>
              <a:xfrm flipV="1">
                <a:off x="5837237" y="4183062"/>
                <a:ext cx="762000" cy="376248"/>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9" idx="6"/>
                <a:endCxn id="52" idx="2"/>
              </p:cNvCxnSpPr>
              <p:nvPr/>
            </p:nvCxnSpPr>
            <p:spPr>
              <a:xfrm>
                <a:off x="5837237" y="3344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1" idx="6"/>
                <a:endCxn id="53" idx="2"/>
              </p:cNvCxnSpPr>
              <p:nvPr/>
            </p:nvCxnSpPr>
            <p:spPr>
              <a:xfrm flipV="1">
                <a:off x="5837237" y="3725862"/>
                <a:ext cx="762000" cy="838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5684837" y="3268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0" name="Oval 49"/>
              <p:cNvSpPr/>
              <p:nvPr/>
            </p:nvSpPr>
            <p:spPr bwMode="auto">
              <a:xfrm>
                <a:off x="5684837" y="38782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Oval 50"/>
              <p:cNvSpPr/>
              <p:nvPr/>
            </p:nvSpPr>
            <p:spPr bwMode="auto">
              <a:xfrm>
                <a:off x="5684837" y="4487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2" name="Oval 51"/>
              <p:cNvSpPr/>
              <p:nvPr/>
            </p:nvSpPr>
            <p:spPr bwMode="auto">
              <a:xfrm>
                <a:off x="6599237" y="41068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3" name="Oval 52"/>
              <p:cNvSpPr/>
              <p:nvPr/>
            </p:nvSpPr>
            <p:spPr bwMode="auto">
              <a:xfrm>
                <a:off x="6599237" y="36496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4" name="Oval 53"/>
              <p:cNvSpPr/>
              <p:nvPr/>
            </p:nvSpPr>
            <p:spPr bwMode="auto">
              <a:xfrm>
                <a:off x="5684837" y="3573462"/>
                <a:ext cx="152400" cy="152400"/>
              </a:xfrm>
              <a:prstGeom prst="ellipse">
                <a:avLst/>
              </a:prstGeom>
              <a:solidFill>
                <a:srgbClr val="002050"/>
              </a:solidFill>
              <a:ln w="381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55" name="Straight Connector 54"/>
              <p:cNvCxnSpPr>
                <a:stCxn id="42" idx="6"/>
                <a:endCxn id="52" idx="2"/>
              </p:cNvCxnSpPr>
              <p:nvPr/>
            </p:nvCxnSpPr>
            <p:spPr>
              <a:xfrm flipV="1">
                <a:off x="5837237" y="41830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2" idx="6"/>
                <a:endCxn id="53" idx="2"/>
              </p:cNvCxnSpPr>
              <p:nvPr/>
            </p:nvCxnSpPr>
            <p:spPr>
              <a:xfrm flipV="1">
                <a:off x="5837237" y="37258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4" idx="6"/>
                <a:endCxn id="53" idx="2"/>
              </p:cNvCxnSpPr>
              <p:nvPr/>
            </p:nvCxnSpPr>
            <p:spPr>
              <a:xfrm>
                <a:off x="5837237" y="3649662"/>
                <a:ext cx="762000" cy="762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4" idx="6"/>
                <a:endCxn id="52" idx="2"/>
              </p:cNvCxnSpPr>
              <p:nvPr/>
            </p:nvCxnSpPr>
            <p:spPr>
              <a:xfrm>
                <a:off x="5837237" y="3649662"/>
                <a:ext cx="762000" cy="533400"/>
              </a:xfrm>
              <a:prstGeom prst="line">
                <a:avLst/>
              </a:prstGeom>
              <a:ln w="3810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97" name="Straight Arrow Connector 96"/>
          <p:cNvCxnSpPr/>
          <p:nvPr/>
        </p:nvCxnSpPr>
        <p:spPr>
          <a:xfrm flipV="1">
            <a:off x="10652826" y="3942201"/>
            <a:ext cx="298808" cy="9713"/>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0998683" y="3591275"/>
            <a:ext cx="544814" cy="677456"/>
          </a:xfrm>
          <a:prstGeom prst="rect">
            <a:avLst/>
          </a:prstGeom>
          <a:noFill/>
        </p:spPr>
        <p:txBody>
          <a:bodyPr wrap="none" lIns="179285" tIns="143428" rIns="179285" bIns="143428" rtlCol="0">
            <a:spAutoFit/>
          </a:bodyPr>
          <a:lstStyle/>
          <a:p>
            <a:pPr>
              <a:lnSpc>
                <a:spcPct val="90000"/>
              </a:lnSpc>
              <a:spcAft>
                <a:spcPts val="588"/>
              </a:spcAft>
            </a:pPr>
            <a:r>
              <a:rPr lang="en-US" sz="2800" dirty="0">
                <a:gradFill>
                  <a:gsLst>
                    <a:gs pos="2917">
                      <a:schemeClr val="tx1"/>
                    </a:gs>
                    <a:gs pos="30000">
                      <a:schemeClr val="tx1"/>
                    </a:gs>
                  </a:gsLst>
                  <a:lin ang="5400000" scaled="0"/>
                </a:gradFill>
              </a:rPr>
              <a:t>8</a:t>
            </a:r>
          </a:p>
        </p:txBody>
      </p:sp>
      <p:pic>
        <p:nvPicPr>
          <p:cNvPr id="99" name="Picture 2" descr="https://miro.medium.com/max/581/1*zY1qFB9aFfZz66YxxoI2aw.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9258" y="3312320"/>
            <a:ext cx="1197662" cy="11956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Image result for deep learning layers"/>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4549" y="324532"/>
            <a:ext cx="2787930" cy="191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96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slides from:</a:t>
            </a:r>
          </a:p>
        </p:txBody>
      </p:sp>
      <p:sp>
        <p:nvSpPr>
          <p:cNvPr id="3" name="Text Placeholder 2"/>
          <p:cNvSpPr>
            <a:spLocks noGrp="1"/>
          </p:cNvSpPr>
          <p:nvPr>
            <p:ph type="body" sz="quarter" idx="10"/>
          </p:nvPr>
        </p:nvSpPr>
        <p:spPr>
          <a:xfrm>
            <a:off x="418643" y="1412045"/>
            <a:ext cx="5527952" cy="3251403"/>
          </a:xfrm>
        </p:spPr>
        <p:txBody>
          <a:bodyPr/>
          <a:lstStyle/>
          <a:p>
            <a:endParaRPr lang="en-US" dirty="0">
              <a:hlinkClick r:id="rId2"/>
            </a:endParaRPr>
          </a:p>
          <a:p>
            <a:r>
              <a:rPr lang="en-US" dirty="0">
                <a:hlinkClick r:id="rId3"/>
              </a:rPr>
              <a:t>Brandon Rohrer</a:t>
            </a:r>
            <a:endParaRPr lang="en-US" dirty="0"/>
          </a:p>
          <a:p>
            <a:r>
              <a:rPr lang="en-US" dirty="0">
                <a:hlinkClick r:id="rId4"/>
              </a:rPr>
              <a:t>@_</a:t>
            </a:r>
            <a:r>
              <a:rPr lang="en-US" dirty="0" err="1">
                <a:hlinkClick r:id="rId4"/>
              </a:rPr>
              <a:t>brohrer</a:t>
            </a:r>
            <a:r>
              <a:rPr lang="en-US" dirty="0">
                <a:hlinkClick r:id="rId4"/>
              </a:rPr>
              <a:t>_ on Twitter</a:t>
            </a:r>
            <a:endParaRPr lang="en-US" dirty="0"/>
          </a:p>
          <a:p>
            <a:endParaRPr lang="en-US" sz="2353" dirty="0"/>
          </a:p>
          <a:p>
            <a:endParaRPr lang="en-US" sz="2353" dirty="0"/>
          </a:p>
          <a:p>
            <a:endParaRPr lang="en-US" dirty="0"/>
          </a:p>
        </p:txBody>
      </p:sp>
      <p:pic>
        <p:nvPicPr>
          <p:cNvPr id="5" name="Picture 4"/>
          <p:cNvPicPr>
            <a:picLocks noChangeAspect="1"/>
          </p:cNvPicPr>
          <p:nvPr/>
        </p:nvPicPr>
        <p:blipFill rotWithShape="1">
          <a:blip r:embed="rId5"/>
          <a:srcRect l="9919" t="5095" r="9919" b="24346"/>
          <a:stretch/>
        </p:blipFill>
        <p:spPr>
          <a:xfrm>
            <a:off x="6917723" y="963832"/>
            <a:ext cx="2456074" cy="3212189"/>
          </a:xfrm>
          <a:prstGeom prst="rect">
            <a:avLst/>
          </a:prstGeom>
        </p:spPr>
      </p:pic>
    </p:spTree>
    <p:extLst>
      <p:ext uri="{BB962C8B-B14F-4D97-AF65-F5344CB8AC3E}">
        <p14:creationId xmlns:p14="http://schemas.microsoft.com/office/powerpoint/2010/main" val="2601992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6386" name="Picture 2" descr="Image result for self driving car  microso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606" y="869312"/>
            <a:ext cx="4637914" cy="55710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3"/>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4"/>
          <a:stretch>
            <a:fillRect/>
          </a:stretch>
        </p:blipFill>
        <p:spPr>
          <a:xfrm>
            <a:off x="10559141" y="6023246"/>
            <a:ext cx="1632859" cy="834267"/>
          </a:xfrm>
          <a:prstGeom prst="rect">
            <a:avLst/>
          </a:prstGeom>
        </p:spPr>
      </p:pic>
      <p:sp>
        <p:nvSpPr>
          <p:cNvPr id="8"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AI Example</a:t>
            </a:r>
          </a:p>
        </p:txBody>
      </p:sp>
    </p:spTree>
    <p:extLst>
      <p:ext uri="{BB962C8B-B14F-4D97-AF65-F5344CB8AC3E}">
        <p14:creationId xmlns:p14="http://schemas.microsoft.com/office/powerpoint/2010/main" val="1026030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toy </a:t>
            </a:r>
            <a:r>
              <a:rPr lang="en-US" dirty="0" err="1"/>
              <a:t>ConvNet</a:t>
            </a:r>
            <a:r>
              <a:rPr lang="en-US" dirty="0"/>
              <a:t>: X’s and O’s</a:t>
            </a:r>
          </a:p>
        </p:txBody>
      </p:sp>
      <p:sp>
        <p:nvSpPr>
          <p:cNvPr id="14" name="TextBox 13"/>
          <p:cNvSpPr txBox="1"/>
          <p:nvPr/>
        </p:nvSpPr>
        <p:spPr>
          <a:xfrm>
            <a:off x="8186288" y="3168885"/>
            <a:ext cx="2367429"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X </a:t>
            </a:r>
            <a:r>
              <a:rPr lang="en-US" sz="4313" dirty="0">
                <a:solidFill>
                  <a:srgbClr val="002060"/>
                </a:solidFill>
              </a:rPr>
              <a:t>or</a:t>
            </a:r>
            <a:r>
              <a:rPr lang="en-US" sz="7058" b="1" dirty="0">
                <a:solidFill>
                  <a:srgbClr val="002060"/>
                </a:solidFill>
              </a:rPr>
              <a:t> O</a:t>
            </a:r>
          </a:p>
        </p:txBody>
      </p:sp>
      <p:sp>
        <p:nvSpPr>
          <p:cNvPr id="15" name="Rectangle 14"/>
          <p:cNvSpPr/>
          <p:nvPr/>
        </p:nvSpPr>
        <p:spPr bwMode="auto">
          <a:xfrm>
            <a:off x="4228448" y="2980788"/>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7" name="Straight Arrow Connector 16"/>
          <p:cNvCxnSpPr>
            <a:endCxn id="15" idx="1"/>
          </p:cNvCxnSpPr>
          <p:nvPr/>
        </p:nvCxnSpPr>
        <p:spPr>
          <a:xfrm>
            <a:off x="3342142" y="3802510"/>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291233" y="3802510"/>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p:cNvSpPr>
            <a:spLocks noGrp="1"/>
          </p:cNvSpPr>
          <p:nvPr>
            <p:ph type="body" sz="quarter" idx="10"/>
          </p:nvPr>
        </p:nvSpPr>
        <p:spPr>
          <a:xfrm>
            <a:off x="271558" y="1189494"/>
            <a:ext cx="11653523" cy="724143"/>
          </a:xfrm>
        </p:spPr>
        <p:txBody>
          <a:bodyPr/>
          <a:lstStyle/>
          <a:p>
            <a:r>
              <a:rPr lang="en-US" dirty="0"/>
              <a:t>Says whether a picture is of an X or an O</a:t>
            </a:r>
          </a:p>
        </p:txBody>
      </p:sp>
      <p:pic>
        <p:nvPicPr>
          <p:cNvPr id="22" name="Picture 21"/>
          <p:cNvPicPr>
            <a:picLocks noChangeAspect="1"/>
          </p:cNvPicPr>
          <p:nvPr/>
        </p:nvPicPr>
        <p:blipFill>
          <a:blip r:embed="rId2"/>
          <a:stretch>
            <a:fillRect/>
          </a:stretch>
        </p:blipFill>
        <p:spPr>
          <a:xfrm>
            <a:off x="1889461" y="3145779"/>
            <a:ext cx="1354756" cy="1313462"/>
          </a:xfrm>
          <a:prstGeom prst="rect">
            <a:avLst/>
          </a:prstGeom>
        </p:spPr>
      </p:pic>
      <p:sp>
        <p:nvSpPr>
          <p:cNvPr id="24" name="TextBox 23"/>
          <p:cNvSpPr txBox="1"/>
          <p:nvPr/>
        </p:nvSpPr>
        <p:spPr>
          <a:xfrm>
            <a:off x="1165664" y="2128962"/>
            <a:ext cx="2667575" cy="1018318"/>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02060"/>
                </a:solidFill>
              </a:rPr>
              <a:t>A two-dimensional</a:t>
            </a:r>
          </a:p>
          <a:p>
            <a:pPr>
              <a:lnSpc>
                <a:spcPct val="90000"/>
              </a:lnSpc>
              <a:spcAft>
                <a:spcPts val="588"/>
              </a:spcAft>
            </a:pPr>
            <a:r>
              <a:rPr lang="en-US" sz="2353" dirty="0">
                <a:solidFill>
                  <a:srgbClr val="002060"/>
                </a:solidFill>
              </a:rPr>
              <a:t>array of pixels</a:t>
            </a:r>
          </a:p>
        </p:txBody>
      </p:sp>
    </p:spTree>
    <p:extLst>
      <p:ext uri="{BB962C8B-B14F-4D97-AF65-F5344CB8AC3E}">
        <p14:creationId xmlns:p14="http://schemas.microsoft.com/office/powerpoint/2010/main" val="14253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47793" y="3833685"/>
            <a:ext cx="1354756" cy="1313462"/>
          </a:xfrm>
          <a:prstGeom prst="rect">
            <a:avLst/>
          </a:prstGeom>
        </p:spPr>
      </p:pic>
      <p:pic>
        <p:nvPicPr>
          <p:cNvPr id="3" name="Picture 2"/>
          <p:cNvPicPr>
            <a:picLocks noChangeAspect="1"/>
          </p:cNvPicPr>
          <p:nvPr/>
        </p:nvPicPr>
        <p:blipFill>
          <a:blip r:embed="rId3"/>
          <a:stretch>
            <a:fillRect/>
          </a:stretch>
        </p:blipFill>
        <p:spPr>
          <a:xfrm>
            <a:off x="2347793" y="1726440"/>
            <a:ext cx="1354756" cy="1313462"/>
          </a:xfrm>
          <a:prstGeom prst="rect">
            <a:avLst/>
          </a:prstGeom>
        </p:spPr>
      </p:pic>
      <p:sp>
        <p:nvSpPr>
          <p:cNvPr id="2" name="Title 1"/>
          <p:cNvSpPr>
            <a:spLocks noGrp="1"/>
          </p:cNvSpPr>
          <p:nvPr>
            <p:ph type="title"/>
          </p:nvPr>
        </p:nvSpPr>
        <p:spPr/>
        <p:txBody>
          <a:bodyPr/>
          <a:lstStyle/>
          <a:p>
            <a:r>
              <a:rPr lang="en-US" dirty="0"/>
              <a:t>For example</a:t>
            </a:r>
          </a:p>
        </p:txBody>
      </p:sp>
      <p:sp>
        <p:nvSpPr>
          <p:cNvPr id="5" name="Rectangle 4"/>
          <p:cNvSpPr/>
          <p:nvPr/>
        </p:nvSpPr>
        <p:spPr bwMode="auto">
          <a:xfrm>
            <a:off x="4598973" y="1561449"/>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2" name="Straight Arrow Connector 11"/>
          <p:cNvCxnSpPr>
            <a:endCxn id="5" idx="1"/>
          </p:cNvCxnSpPr>
          <p:nvPr/>
        </p:nvCxnSpPr>
        <p:spPr>
          <a:xfrm>
            <a:off x="3712668"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661758"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483481" y="1788239"/>
            <a:ext cx="860606"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X</a:t>
            </a:r>
          </a:p>
        </p:txBody>
      </p:sp>
      <p:sp>
        <p:nvSpPr>
          <p:cNvPr id="15" name="Rectangle 14"/>
          <p:cNvSpPr/>
          <p:nvPr/>
        </p:nvSpPr>
        <p:spPr bwMode="auto">
          <a:xfrm>
            <a:off x="4598973" y="3653106"/>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7" name="Straight Arrow Connector 16"/>
          <p:cNvCxnSpPr>
            <a:endCxn id="15" idx="1"/>
          </p:cNvCxnSpPr>
          <p:nvPr/>
        </p:nvCxnSpPr>
        <p:spPr>
          <a:xfrm>
            <a:off x="3712668" y="4474829"/>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661758" y="4474829"/>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83482" y="3877213"/>
            <a:ext cx="974419"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O</a:t>
            </a:r>
          </a:p>
        </p:txBody>
      </p:sp>
    </p:spTree>
    <p:extLst>
      <p:ext uri="{BB962C8B-B14F-4D97-AF65-F5344CB8AC3E}">
        <p14:creationId xmlns:p14="http://schemas.microsoft.com/office/powerpoint/2010/main" val="2625608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1796667" y="1710853"/>
            <a:ext cx="1354756" cy="1313462"/>
          </a:xfrm>
          <a:prstGeom prst="rect">
            <a:avLst/>
          </a:prstGeom>
        </p:spPr>
      </p:pic>
      <p:pic>
        <p:nvPicPr>
          <p:cNvPr id="29" name="Picture 28"/>
          <p:cNvPicPr>
            <a:picLocks noChangeAspect="1"/>
          </p:cNvPicPr>
          <p:nvPr/>
        </p:nvPicPr>
        <p:blipFill>
          <a:blip r:embed="rId3"/>
          <a:stretch>
            <a:fillRect/>
          </a:stretch>
        </p:blipFill>
        <p:spPr>
          <a:xfrm>
            <a:off x="4784749" y="1713962"/>
            <a:ext cx="1354756" cy="1313462"/>
          </a:xfrm>
          <a:prstGeom prst="rect">
            <a:avLst/>
          </a:prstGeom>
        </p:spPr>
      </p:pic>
      <p:pic>
        <p:nvPicPr>
          <p:cNvPr id="30" name="Picture 29"/>
          <p:cNvPicPr>
            <a:picLocks noChangeAspect="1"/>
          </p:cNvPicPr>
          <p:nvPr/>
        </p:nvPicPr>
        <p:blipFill>
          <a:blip r:embed="rId4"/>
          <a:stretch>
            <a:fillRect/>
          </a:stretch>
        </p:blipFill>
        <p:spPr>
          <a:xfrm>
            <a:off x="3290708" y="1710853"/>
            <a:ext cx="1354756" cy="1313462"/>
          </a:xfrm>
          <a:prstGeom prst="rect">
            <a:avLst/>
          </a:prstGeom>
        </p:spPr>
      </p:pic>
      <p:sp>
        <p:nvSpPr>
          <p:cNvPr id="2" name="Title 1"/>
          <p:cNvSpPr>
            <a:spLocks noGrp="1"/>
          </p:cNvSpPr>
          <p:nvPr>
            <p:ph type="title"/>
          </p:nvPr>
        </p:nvSpPr>
        <p:spPr/>
        <p:txBody>
          <a:bodyPr/>
          <a:lstStyle/>
          <a:p>
            <a:r>
              <a:rPr lang="en-US" dirty="0"/>
              <a:t>Trickier cases</a:t>
            </a:r>
          </a:p>
        </p:txBody>
      </p:sp>
      <p:sp>
        <p:nvSpPr>
          <p:cNvPr id="5" name="Rectangle 4"/>
          <p:cNvSpPr/>
          <p:nvPr/>
        </p:nvSpPr>
        <p:spPr bwMode="auto">
          <a:xfrm>
            <a:off x="7131710" y="1561449"/>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2" name="Straight Arrow Connector 11"/>
          <p:cNvCxnSpPr>
            <a:endCxn id="5" idx="1"/>
          </p:cNvCxnSpPr>
          <p:nvPr/>
        </p:nvCxnSpPr>
        <p:spPr>
          <a:xfrm>
            <a:off x="6245404"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194495" y="2383171"/>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016217" y="1788239"/>
            <a:ext cx="860606"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X</a:t>
            </a:r>
          </a:p>
        </p:txBody>
      </p:sp>
      <p:sp>
        <p:nvSpPr>
          <p:cNvPr id="15" name="Rectangle 14"/>
          <p:cNvSpPr/>
          <p:nvPr/>
        </p:nvSpPr>
        <p:spPr bwMode="auto">
          <a:xfrm>
            <a:off x="7141829" y="4325425"/>
            <a:ext cx="3062785" cy="1643445"/>
          </a:xfrm>
          <a:prstGeom prst="rect">
            <a:avLst/>
          </a:prstGeom>
          <a:solidFill>
            <a:srgbClr val="FFFFFF"/>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dirty="0">
                <a:solidFill>
                  <a:srgbClr val="00188F"/>
                </a:solidFill>
              </a:rPr>
              <a:t>CNN</a:t>
            </a:r>
          </a:p>
        </p:txBody>
      </p:sp>
      <p:cxnSp>
        <p:nvCxnSpPr>
          <p:cNvPr id="17" name="Straight Arrow Connector 16"/>
          <p:cNvCxnSpPr>
            <a:endCxn id="15" idx="1"/>
          </p:cNvCxnSpPr>
          <p:nvPr/>
        </p:nvCxnSpPr>
        <p:spPr>
          <a:xfrm>
            <a:off x="6255523" y="5147148"/>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204614" y="5147148"/>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1026337" y="4549531"/>
            <a:ext cx="974419" cy="1267169"/>
          </a:xfrm>
          <a:prstGeom prst="rect">
            <a:avLst/>
          </a:prstGeom>
          <a:noFill/>
        </p:spPr>
        <p:txBody>
          <a:bodyPr wrap="none" lIns="179285" tIns="143428" rIns="179285" bIns="143428" rtlCol="0">
            <a:spAutoFit/>
          </a:bodyPr>
          <a:lstStyle/>
          <a:p>
            <a:pPr>
              <a:lnSpc>
                <a:spcPct val="90000"/>
              </a:lnSpc>
              <a:spcAft>
                <a:spcPts val="588"/>
              </a:spcAft>
            </a:pPr>
            <a:r>
              <a:rPr lang="en-US" sz="7058" b="1" dirty="0">
                <a:solidFill>
                  <a:srgbClr val="002060"/>
                </a:solidFill>
              </a:rPr>
              <a:t>O</a:t>
            </a:r>
          </a:p>
        </p:txBody>
      </p:sp>
      <p:sp>
        <p:nvSpPr>
          <p:cNvPr id="22" name="TextBox 21"/>
          <p:cNvSpPr txBox="1"/>
          <p:nvPr/>
        </p:nvSpPr>
        <p:spPr>
          <a:xfrm>
            <a:off x="194537" y="3472528"/>
            <a:ext cx="1462309"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translation</a:t>
            </a:r>
          </a:p>
        </p:txBody>
      </p:sp>
      <p:sp>
        <p:nvSpPr>
          <p:cNvPr id="23" name="TextBox 22"/>
          <p:cNvSpPr txBox="1"/>
          <p:nvPr/>
        </p:nvSpPr>
        <p:spPr>
          <a:xfrm>
            <a:off x="1950905" y="3472528"/>
            <a:ext cx="1049247"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scaling</a:t>
            </a:r>
          </a:p>
        </p:txBody>
      </p:sp>
      <p:sp>
        <p:nvSpPr>
          <p:cNvPr id="24" name="TextBox 23"/>
          <p:cNvSpPr txBox="1"/>
          <p:nvPr/>
        </p:nvSpPr>
        <p:spPr>
          <a:xfrm>
            <a:off x="4878114" y="3467713"/>
            <a:ext cx="1054890"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weight</a:t>
            </a:r>
          </a:p>
        </p:txBody>
      </p:sp>
      <p:sp>
        <p:nvSpPr>
          <p:cNvPr id="25" name="TextBox 24"/>
          <p:cNvSpPr txBox="1"/>
          <p:nvPr/>
        </p:nvSpPr>
        <p:spPr>
          <a:xfrm>
            <a:off x="3327273" y="3454412"/>
            <a:ext cx="1186208" cy="561207"/>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rotation</a:t>
            </a:r>
          </a:p>
        </p:txBody>
      </p:sp>
      <p:pic>
        <p:nvPicPr>
          <p:cNvPr id="26" name="Picture 25"/>
          <p:cNvPicPr>
            <a:picLocks noChangeAspect="1"/>
          </p:cNvPicPr>
          <p:nvPr/>
        </p:nvPicPr>
        <p:blipFill>
          <a:blip r:embed="rId5"/>
          <a:stretch>
            <a:fillRect/>
          </a:stretch>
        </p:blipFill>
        <p:spPr>
          <a:xfrm>
            <a:off x="302625" y="1710853"/>
            <a:ext cx="1354756" cy="1313462"/>
          </a:xfrm>
          <a:prstGeom prst="rect">
            <a:avLst/>
          </a:prstGeom>
        </p:spPr>
      </p:pic>
      <p:pic>
        <p:nvPicPr>
          <p:cNvPr id="32" name="Picture 31"/>
          <p:cNvPicPr>
            <a:picLocks noChangeAspect="1"/>
          </p:cNvPicPr>
          <p:nvPr/>
        </p:nvPicPr>
        <p:blipFill>
          <a:blip r:embed="rId6"/>
          <a:stretch>
            <a:fillRect/>
          </a:stretch>
        </p:blipFill>
        <p:spPr>
          <a:xfrm>
            <a:off x="307052" y="4474829"/>
            <a:ext cx="1354756" cy="1313462"/>
          </a:xfrm>
          <a:prstGeom prst="rect">
            <a:avLst/>
          </a:prstGeom>
        </p:spPr>
      </p:pic>
      <p:pic>
        <p:nvPicPr>
          <p:cNvPr id="33" name="Picture 32"/>
          <p:cNvPicPr>
            <a:picLocks noChangeAspect="1"/>
          </p:cNvPicPr>
          <p:nvPr/>
        </p:nvPicPr>
        <p:blipFill>
          <a:blip r:embed="rId7"/>
          <a:stretch>
            <a:fillRect/>
          </a:stretch>
        </p:blipFill>
        <p:spPr>
          <a:xfrm>
            <a:off x="1796667" y="4474829"/>
            <a:ext cx="1354756" cy="1313462"/>
          </a:xfrm>
          <a:prstGeom prst="rect">
            <a:avLst/>
          </a:prstGeom>
        </p:spPr>
      </p:pic>
      <p:pic>
        <p:nvPicPr>
          <p:cNvPr id="35" name="Picture 34"/>
          <p:cNvPicPr>
            <a:picLocks noChangeAspect="1"/>
          </p:cNvPicPr>
          <p:nvPr/>
        </p:nvPicPr>
        <p:blipFill>
          <a:blip r:embed="rId8"/>
          <a:stretch>
            <a:fillRect/>
          </a:stretch>
        </p:blipFill>
        <p:spPr>
          <a:xfrm>
            <a:off x="4784749" y="4474829"/>
            <a:ext cx="1354756" cy="1313462"/>
          </a:xfrm>
          <a:prstGeom prst="rect">
            <a:avLst/>
          </a:prstGeom>
        </p:spPr>
      </p:pic>
      <p:pic>
        <p:nvPicPr>
          <p:cNvPr id="37" name="Picture 36"/>
          <p:cNvPicPr>
            <a:picLocks noChangeAspect="1"/>
          </p:cNvPicPr>
          <p:nvPr/>
        </p:nvPicPr>
        <p:blipFill>
          <a:blip r:embed="rId9"/>
          <a:stretch>
            <a:fillRect/>
          </a:stretch>
        </p:blipFill>
        <p:spPr>
          <a:xfrm>
            <a:off x="3290708" y="4474829"/>
            <a:ext cx="1354756" cy="1313462"/>
          </a:xfrm>
          <a:prstGeom prst="rect">
            <a:avLst/>
          </a:prstGeom>
        </p:spPr>
      </p:pic>
    </p:spTree>
    <p:extLst>
      <p:ext uri="{BB962C8B-B14F-4D97-AF65-F5344CB8AC3E}">
        <p14:creationId xmlns:p14="http://schemas.microsoft.com/office/powerpoint/2010/main" val="3197901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440637" y="2010798"/>
            <a:ext cx="3446414" cy="3341365"/>
          </a:xfrm>
          <a:prstGeom prst="rect">
            <a:avLst/>
          </a:prstGeom>
        </p:spPr>
      </p:pic>
      <p:pic>
        <p:nvPicPr>
          <p:cNvPr id="8" name="Picture 7"/>
          <p:cNvPicPr>
            <a:picLocks noChangeAspect="1"/>
          </p:cNvPicPr>
          <p:nvPr/>
        </p:nvPicPr>
        <p:blipFill>
          <a:blip r:embed="rId3"/>
          <a:stretch>
            <a:fillRect/>
          </a:stretch>
        </p:blipFill>
        <p:spPr>
          <a:xfrm>
            <a:off x="1016259" y="2009660"/>
            <a:ext cx="3427298" cy="3322831"/>
          </a:xfrm>
          <a:prstGeom prst="rect">
            <a:avLst/>
          </a:prstGeom>
        </p:spPr>
      </p:pic>
      <p:sp>
        <p:nvSpPr>
          <p:cNvPr id="2" name="Title 1"/>
          <p:cNvSpPr>
            <a:spLocks noGrp="1"/>
          </p:cNvSpPr>
          <p:nvPr>
            <p:ph type="title"/>
          </p:nvPr>
        </p:nvSpPr>
        <p:spPr/>
        <p:txBody>
          <a:bodyPr/>
          <a:lstStyle/>
          <a:p>
            <a:r>
              <a:rPr lang="en-US" dirty="0"/>
              <a:t>Deciding is hard</a:t>
            </a:r>
          </a:p>
        </p:txBody>
      </p:sp>
      <p:sp>
        <p:nvSpPr>
          <p:cNvPr id="6" name="TextBox 5"/>
          <p:cNvSpPr txBox="1"/>
          <p:nvPr/>
        </p:nvSpPr>
        <p:spPr>
          <a:xfrm>
            <a:off x="4452555" y="1561449"/>
            <a:ext cx="2159038" cy="4186365"/>
          </a:xfrm>
          <a:prstGeom prst="rect">
            <a:avLst/>
          </a:prstGeom>
          <a:noFill/>
        </p:spPr>
        <p:txBody>
          <a:bodyPr wrap="none" lIns="179285" tIns="143428" rIns="179285" bIns="143428" rtlCol="0">
            <a:spAutoFit/>
          </a:bodyPr>
          <a:lstStyle/>
          <a:p>
            <a:pPr>
              <a:lnSpc>
                <a:spcPct val="90000"/>
              </a:lnSpc>
              <a:spcAft>
                <a:spcPts val="588"/>
              </a:spcAft>
            </a:pPr>
            <a:r>
              <a:rPr lang="en-US" sz="28135" dirty="0">
                <a:solidFill>
                  <a:srgbClr val="002060"/>
                </a:solidFill>
              </a:rPr>
              <a:t>=</a:t>
            </a:r>
          </a:p>
        </p:txBody>
      </p:sp>
      <p:sp>
        <p:nvSpPr>
          <p:cNvPr id="7" name="TextBox 6"/>
          <p:cNvSpPr txBox="1"/>
          <p:nvPr/>
        </p:nvSpPr>
        <p:spPr>
          <a:xfrm>
            <a:off x="5108082" y="665024"/>
            <a:ext cx="1510833" cy="2991617"/>
          </a:xfrm>
          <a:prstGeom prst="rect">
            <a:avLst/>
          </a:prstGeom>
          <a:noFill/>
        </p:spPr>
        <p:txBody>
          <a:bodyPr wrap="none" lIns="179285" tIns="143428" rIns="179285" bIns="143428" rtlCol="0">
            <a:spAutoFit/>
          </a:bodyPr>
          <a:lstStyle/>
          <a:p>
            <a:pPr>
              <a:lnSpc>
                <a:spcPct val="90000"/>
              </a:lnSpc>
              <a:spcAft>
                <a:spcPts val="588"/>
              </a:spcAft>
            </a:pPr>
            <a:r>
              <a:rPr lang="en-US" sz="19508" dirty="0">
                <a:solidFill>
                  <a:srgbClr val="002060"/>
                </a:solidFill>
              </a:rPr>
              <a:t>?</a:t>
            </a:r>
          </a:p>
        </p:txBody>
      </p:sp>
    </p:spTree>
    <p:extLst>
      <p:ext uri="{BB962C8B-B14F-4D97-AF65-F5344CB8AC3E}">
        <p14:creationId xmlns:p14="http://schemas.microsoft.com/office/powerpoint/2010/main" val="212399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037705" y="2009659"/>
            <a:ext cx="3405852" cy="3302038"/>
          </a:xfrm>
          <a:prstGeom prst="rect">
            <a:avLst/>
          </a:prstGeom>
        </p:spPr>
      </p:pic>
      <p:pic>
        <p:nvPicPr>
          <p:cNvPr id="13" name="Picture 12"/>
          <p:cNvPicPr>
            <a:picLocks noChangeAspect="1"/>
          </p:cNvPicPr>
          <p:nvPr/>
        </p:nvPicPr>
        <p:blipFill>
          <a:blip r:embed="rId3"/>
          <a:stretch>
            <a:fillRect/>
          </a:stretch>
        </p:blipFill>
        <p:spPr>
          <a:xfrm>
            <a:off x="7439420" y="2009660"/>
            <a:ext cx="3437512" cy="3332734"/>
          </a:xfrm>
          <a:prstGeom prst="rect">
            <a:avLst/>
          </a:prstGeom>
        </p:spPr>
      </p:pic>
      <p:sp>
        <p:nvSpPr>
          <p:cNvPr id="2" name="Title 1"/>
          <p:cNvSpPr>
            <a:spLocks noGrp="1"/>
          </p:cNvSpPr>
          <p:nvPr>
            <p:ph type="title"/>
          </p:nvPr>
        </p:nvSpPr>
        <p:spPr/>
        <p:txBody>
          <a:bodyPr/>
          <a:lstStyle/>
          <a:p>
            <a:r>
              <a:rPr lang="en-US" dirty="0"/>
              <a:t>What computers see</a:t>
            </a:r>
          </a:p>
        </p:txBody>
      </p:sp>
      <p:sp>
        <p:nvSpPr>
          <p:cNvPr id="6" name="TextBox 5"/>
          <p:cNvSpPr txBox="1"/>
          <p:nvPr/>
        </p:nvSpPr>
        <p:spPr>
          <a:xfrm>
            <a:off x="4452555" y="1561449"/>
            <a:ext cx="2159038" cy="4186365"/>
          </a:xfrm>
          <a:prstGeom prst="rect">
            <a:avLst/>
          </a:prstGeom>
          <a:noFill/>
        </p:spPr>
        <p:txBody>
          <a:bodyPr wrap="none" lIns="179285" tIns="143428" rIns="179285" bIns="143428" rtlCol="0">
            <a:spAutoFit/>
          </a:bodyPr>
          <a:lstStyle/>
          <a:p>
            <a:pPr>
              <a:lnSpc>
                <a:spcPct val="90000"/>
              </a:lnSpc>
              <a:spcAft>
                <a:spcPts val="588"/>
              </a:spcAft>
            </a:pPr>
            <a:r>
              <a:rPr lang="en-US" sz="28135" dirty="0">
                <a:solidFill>
                  <a:srgbClr val="002060"/>
                </a:solidFill>
              </a:rPr>
              <a:t>=</a:t>
            </a:r>
          </a:p>
        </p:txBody>
      </p:sp>
      <p:sp>
        <p:nvSpPr>
          <p:cNvPr id="8" name="TextBox 7"/>
          <p:cNvSpPr txBox="1"/>
          <p:nvPr/>
        </p:nvSpPr>
        <p:spPr>
          <a:xfrm>
            <a:off x="5108082" y="665024"/>
            <a:ext cx="1510833" cy="2991617"/>
          </a:xfrm>
          <a:prstGeom prst="rect">
            <a:avLst/>
          </a:prstGeom>
          <a:noFill/>
        </p:spPr>
        <p:txBody>
          <a:bodyPr wrap="none" lIns="179285" tIns="143428" rIns="179285" bIns="143428" rtlCol="0">
            <a:spAutoFit/>
          </a:bodyPr>
          <a:lstStyle/>
          <a:p>
            <a:pPr>
              <a:lnSpc>
                <a:spcPct val="90000"/>
              </a:lnSpc>
              <a:spcAft>
                <a:spcPts val="588"/>
              </a:spcAft>
            </a:pPr>
            <a:r>
              <a:rPr lang="en-US" sz="19508" dirty="0">
                <a:solidFill>
                  <a:srgbClr val="002060"/>
                </a:solidFill>
              </a:rPr>
              <a:t>?</a:t>
            </a:r>
          </a:p>
        </p:txBody>
      </p:sp>
    </p:spTree>
    <p:extLst>
      <p:ext uri="{BB962C8B-B14F-4D97-AF65-F5344CB8AC3E}">
        <p14:creationId xmlns:p14="http://schemas.microsoft.com/office/powerpoint/2010/main" val="920725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556130" y="1507186"/>
            <a:ext cx="4407422" cy="4273081"/>
          </a:xfrm>
          <a:prstGeom prst="rect">
            <a:avLst/>
          </a:prstGeom>
        </p:spPr>
      </p:pic>
      <p:sp>
        <p:nvSpPr>
          <p:cNvPr id="2" name="Title 1"/>
          <p:cNvSpPr>
            <a:spLocks noGrp="1"/>
          </p:cNvSpPr>
          <p:nvPr>
            <p:ph type="title"/>
          </p:nvPr>
        </p:nvSpPr>
        <p:spPr/>
        <p:txBody>
          <a:bodyPr/>
          <a:lstStyle/>
          <a:p>
            <a:r>
              <a:rPr lang="en-US" dirty="0"/>
              <a:t>What computers see</a:t>
            </a:r>
          </a:p>
        </p:txBody>
      </p:sp>
    </p:spTree>
    <p:extLst>
      <p:ext uri="{BB962C8B-B14F-4D97-AF65-F5344CB8AC3E}">
        <p14:creationId xmlns:p14="http://schemas.microsoft.com/office/powerpoint/2010/main" val="3132946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37705" y="2009659"/>
            <a:ext cx="3405852" cy="3302038"/>
          </a:xfrm>
          <a:prstGeom prst="rect">
            <a:avLst/>
          </a:prstGeom>
        </p:spPr>
      </p:pic>
      <p:pic>
        <p:nvPicPr>
          <p:cNvPr id="9" name="Picture 8"/>
          <p:cNvPicPr>
            <a:picLocks noChangeAspect="1"/>
          </p:cNvPicPr>
          <p:nvPr/>
        </p:nvPicPr>
        <p:blipFill>
          <a:blip r:embed="rId3"/>
          <a:stretch>
            <a:fillRect/>
          </a:stretch>
        </p:blipFill>
        <p:spPr>
          <a:xfrm>
            <a:off x="7439420" y="2009660"/>
            <a:ext cx="3437512" cy="3332734"/>
          </a:xfrm>
          <a:prstGeom prst="rect">
            <a:avLst/>
          </a:prstGeom>
        </p:spPr>
      </p:pic>
      <p:sp>
        <p:nvSpPr>
          <p:cNvPr id="2" name="Title 1"/>
          <p:cNvSpPr>
            <a:spLocks noGrp="1"/>
          </p:cNvSpPr>
          <p:nvPr>
            <p:ph type="title"/>
          </p:nvPr>
        </p:nvSpPr>
        <p:spPr/>
        <p:txBody>
          <a:bodyPr/>
          <a:lstStyle/>
          <a:p>
            <a:r>
              <a:rPr lang="en-US" dirty="0"/>
              <a:t>Computers are literal</a:t>
            </a:r>
          </a:p>
        </p:txBody>
      </p:sp>
      <p:sp>
        <p:nvSpPr>
          <p:cNvPr id="6" name="TextBox 5"/>
          <p:cNvSpPr txBox="1"/>
          <p:nvPr/>
        </p:nvSpPr>
        <p:spPr>
          <a:xfrm>
            <a:off x="4452555" y="1561449"/>
            <a:ext cx="2159038" cy="4186365"/>
          </a:xfrm>
          <a:prstGeom prst="rect">
            <a:avLst/>
          </a:prstGeom>
          <a:noFill/>
        </p:spPr>
        <p:txBody>
          <a:bodyPr wrap="none" lIns="179285" tIns="143428" rIns="179285" bIns="143428" rtlCol="0">
            <a:spAutoFit/>
          </a:bodyPr>
          <a:lstStyle/>
          <a:p>
            <a:pPr>
              <a:lnSpc>
                <a:spcPct val="90000"/>
              </a:lnSpc>
              <a:spcAft>
                <a:spcPts val="588"/>
              </a:spcAft>
            </a:pPr>
            <a:r>
              <a:rPr lang="en-US" sz="28135" dirty="0">
                <a:solidFill>
                  <a:srgbClr val="002060"/>
                </a:solidFill>
              </a:rPr>
              <a:t>=</a:t>
            </a:r>
          </a:p>
        </p:txBody>
      </p:sp>
      <p:sp>
        <p:nvSpPr>
          <p:cNvPr id="7" name="TextBox 6"/>
          <p:cNvSpPr txBox="1"/>
          <p:nvPr/>
        </p:nvSpPr>
        <p:spPr>
          <a:xfrm>
            <a:off x="5124873" y="2080829"/>
            <a:ext cx="1445702" cy="2991487"/>
          </a:xfrm>
          <a:prstGeom prst="rect">
            <a:avLst/>
          </a:prstGeom>
          <a:noFill/>
        </p:spPr>
        <p:txBody>
          <a:bodyPr wrap="none" lIns="179285" tIns="143428" rIns="179285" bIns="143428" rtlCol="0">
            <a:spAutoFit/>
          </a:bodyPr>
          <a:lstStyle/>
          <a:p>
            <a:pPr>
              <a:lnSpc>
                <a:spcPct val="90000"/>
              </a:lnSpc>
              <a:spcAft>
                <a:spcPts val="588"/>
              </a:spcAft>
            </a:pPr>
            <a:r>
              <a:rPr lang="en-US" sz="19508" dirty="0">
                <a:solidFill>
                  <a:srgbClr val="C00000"/>
                </a:solidFill>
              </a:rPr>
              <a:t>x</a:t>
            </a:r>
          </a:p>
        </p:txBody>
      </p:sp>
    </p:spTree>
    <p:extLst>
      <p:ext uri="{BB962C8B-B14F-4D97-AF65-F5344CB8AC3E}">
        <p14:creationId xmlns:p14="http://schemas.microsoft.com/office/powerpoint/2010/main" val="2775256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73" name="Picture 72"/>
          <p:cNvPicPr>
            <a:picLocks noChangeAspect="1"/>
          </p:cNvPicPr>
          <p:nvPr/>
        </p:nvPicPr>
        <p:blipFill>
          <a:blip r:embed="rId2"/>
          <a:stretch>
            <a:fillRect/>
          </a:stretch>
        </p:blipFill>
        <p:spPr>
          <a:xfrm>
            <a:off x="7440637" y="2010798"/>
            <a:ext cx="3446414" cy="3341365"/>
          </a:xfrm>
          <a:prstGeom prst="rect">
            <a:avLst/>
          </a:prstGeom>
        </p:spPr>
      </p:pic>
      <p:pic>
        <p:nvPicPr>
          <p:cNvPr id="74" name="Picture 73"/>
          <p:cNvPicPr>
            <a:picLocks noChangeAspect="1"/>
          </p:cNvPicPr>
          <p:nvPr/>
        </p:nvPicPr>
        <p:blipFill>
          <a:blip r:embed="rId3"/>
          <a:stretch>
            <a:fillRect/>
          </a:stretch>
        </p:blipFill>
        <p:spPr>
          <a:xfrm>
            <a:off x="1016259" y="2009660"/>
            <a:ext cx="3427298" cy="3322831"/>
          </a:xfrm>
          <a:prstGeom prst="rect">
            <a:avLst/>
          </a:prstGeom>
        </p:spPr>
      </p:pic>
      <p:sp>
        <p:nvSpPr>
          <p:cNvPr id="2" name="Title 1"/>
          <p:cNvSpPr>
            <a:spLocks noGrp="1"/>
          </p:cNvSpPr>
          <p:nvPr>
            <p:ph type="title"/>
          </p:nvPr>
        </p:nvSpPr>
        <p:spPr/>
        <p:txBody>
          <a:bodyPr/>
          <a:lstStyle/>
          <a:p>
            <a:r>
              <a:rPr lang="en-US" dirty="0" err="1"/>
              <a:t>ConvNets</a:t>
            </a:r>
            <a:r>
              <a:rPr lang="en-US" dirty="0"/>
              <a:t> match pieces of the image</a:t>
            </a:r>
          </a:p>
        </p:txBody>
      </p:sp>
      <p:sp>
        <p:nvSpPr>
          <p:cNvPr id="6" name="TextBox 5"/>
          <p:cNvSpPr txBox="1"/>
          <p:nvPr/>
        </p:nvSpPr>
        <p:spPr>
          <a:xfrm>
            <a:off x="5485865" y="792906"/>
            <a:ext cx="812516" cy="1267169"/>
          </a:xfrm>
          <a:prstGeom prst="rect">
            <a:avLst/>
          </a:prstGeom>
          <a:noFill/>
        </p:spPr>
        <p:txBody>
          <a:bodyPr wrap="none" lIns="179285" tIns="143428" rIns="179285" bIns="143428" rtlCol="0">
            <a:spAutoFit/>
          </a:bodyPr>
          <a:lstStyle/>
          <a:p>
            <a:pPr>
              <a:lnSpc>
                <a:spcPct val="90000"/>
              </a:lnSpc>
              <a:spcAft>
                <a:spcPts val="588"/>
              </a:spcAft>
            </a:pPr>
            <a:r>
              <a:rPr lang="en-US" sz="7058" dirty="0">
                <a:solidFill>
                  <a:srgbClr val="002060"/>
                </a:solidFill>
              </a:rPr>
              <a:t>=</a:t>
            </a:r>
          </a:p>
        </p:txBody>
      </p:sp>
      <p:cxnSp>
        <p:nvCxnSpPr>
          <p:cNvPr id="10" name="Straight Connector 9"/>
          <p:cNvCxnSpPr>
            <a:endCxn id="6" idx="1"/>
          </p:cNvCxnSpPr>
          <p:nvPr/>
        </p:nvCxnSpPr>
        <p:spPr>
          <a:xfrm flipV="1">
            <a:off x="1389770" y="1426491"/>
            <a:ext cx="4096095" cy="956681"/>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11" name="Straight Connector 10"/>
          <p:cNvCxnSpPr>
            <a:stCxn id="6" idx="3"/>
          </p:cNvCxnSpPr>
          <p:nvPr/>
        </p:nvCxnSpPr>
        <p:spPr>
          <a:xfrm>
            <a:off x="6298381" y="1426491"/>
            <a:ext cx="2285787" cy="1330079"/>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
        <p:nvSpPr>
          <p:cNvPr id="14" name="TextBox 13"/>
          <p:cNvSpPr txBox="1"/>
          <p:nvPr/>
        </p:nvSpPr>
        <p:spPr>
          <a:xfrm>
            <a:off x="5482552" y="5594582"/>
            <a:ext cx="812516" cy="1267169"/>
          </a:xfrm>
          <a:prstGeom prst="rect">
            <a:avLst/>
          </a:prstGeom>
          <a:noFill/>
        </p:spPr>
        <p:txBody>
          <a:bodyPr wrap="none" lIns="179285" tIns="143428" rIns="179285" bIns="143428" rtlCol="0">
            <a:spAutoFit/>
          </a:bodyPr>
          <a:lstStyle/>
          <a:p>
            <a:pPr>
              <a:lnSpc>
                <a:spcPct val="90000"/>
              </a:lnSpc>
              <a:spcAft>
                <a:spcPts val="588"/>
              </a:spcAft>
            </a:pPr>
            <a:r>
              <a:rPr lang="en-US" sz="7058" dirty="0">
                <a:solidFill>
                  <a:srgbClr val="002060"/>
                </a:solidFill>
              </a:rPr>
              <a:t>=</a:t>
            </a:r>
          </a:p>
        </p:txBody>
      </p:sp>
      <p:cxnSp>
        <p:nvCxnSpPr>
          <p:cNvPr id="17" name="Straight Connector 16"/>
          <p:cNvCxnSpPr/>
          <p:nvPr/>
        </p:nvCxnSpPr>
        <p:spPr>
          <a:xfrm>
            <a:off x="1384443" y="5010172"/>
            <a:ext cx="4098109" cy="1182804"/>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18" name="Straight Connector 17"/>
          <p:cNvCxnSpPr>
            <a:stCxn id="14" idx="3"/>
          </p:cNvCxnSpPr>
          <p:nvPr/>
        </p:nvCxnSpPr>
        <p:spPr>
          <a:xfrm flipV="1">
            <a:off x="6295068" y="4263883"/>
            <a:ext cx="1892590" cy="1964284"/>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
        <p:nvSpPr>
          <p:cNvPr id="23" name="TextBox 22"/>
          <p:cNvSpPr txBox="1"/>
          <p:nvPr/>
        </p:nvSpPr>
        <p:spPr>
          <a:xfrm>
            <a:off x="5484863" y="2955424"/>
            <a:ext cx="812516" cy="1267169"/>
          </a:xfrm>
          <a:prstGeom prst="rect">
            <a:avLst/>
          </a:prstGeom>
          <a:noFill/>
        </p:spPr>
        <p:txBody>
          <a:bodyPr wrap="none" lIns="179285" tIns="143428" rIns="179285" bIns="143428" rtlCol="0">
            <a:spAutoFit/>
          </a:bodyPr>
          <a:lstStyle/>
          <a:p>
            <a:pPr>
              <a:lnSpc>
                <a:spcPct val="90000"/>
              </a:lnSpc>
              <a:spcAft>
                <a:spcPts val="588"/>
              </a:spcAft>
            </a:pPr>
            <a:r>
              <a:rPr lang="en-US" sz="7058" dirty="0">
                <a:solidFill>
                  <a:srgbClr val="002060"/>
                </a:solidFill>
              </a:rPr>
              <a:t>=</a:t>
            </a:r>
          </a:p>
        </p:txBody>
      </p:sp>
      <p:cxnSp>
        <p:nvCxnSpPr>
          <p:cNvPr id="26" name="Straight Connector 25"/>
          <p:cNvCxnSpPr>
            <a:endCxn id="23" idx="1"/>
          </p:cNvCxnSpPr>
          <p:nvPr/>
        </p:nvCxnSpPr>
        <p:spPr>
          <a:xfrm>
            <a:off x="3276379" y="3142622"/>
            <a:ext cx="2208484" cy="446387"/>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27" name="Straight Connector 26"/>
          <p:cNvCxnSpPr>
            <a:stCxn id="23" idx="3"/>
          </p:cNvCxnSpPr>
          <p:nvPr/>
        </p:nvCxnSpPr>
        <p:spPr>
          <a:xfrm>
            <a:off x="6297379" y="3589009"/>
            <a:ext cx="2263789" cy="674874"/>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
        <p:nvSpPr>
          <p:cNvPr id="3" name="Rectangle 2"/>
          <p:cNvSpPr/>
          <p:nvPr/>
        </p:nvSpPr>
        <p:spPr bwMode="auto">
          <a:xfrm>
            <a:off x="1389770" y="2383171"/>
            <a:ext cx="747021" cy="747021"/>
          </a:xfrm>
          <a:prstGeom prst="rect">
            <a:avLst/>
          </a:prstGeom>
          <a:noFill/>
          <a:ln w="571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7814147" y="2756681"/>
            <a:ext cx="747021" cy="747021"/>
          </a:xfrm>
          <a:prstGeom prst="rect">
            <a:avLst/>
          </a:prstGeom>
          <a:noFill/>
          <a:ln w="571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5" name="Rectangle 14"/>
          <p:cNvSpPr/>
          <p:nvPr/>
        </p:nvSpPr>
        <p:spPr bwMode="auto">
          <a:xfrm>
            <a:off x="1389770" y="4250723"/>
            <a:ext cx="747021" cy="747021"/>
          </a:xfrm>
          <a:prstGeom prst="rect">
            <a:avLst/>
          </a:prstGeom>
          <a:noFill/>
          <a:ln w="5715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Rectangle 15"/>
          <p:cNvSpPr/>
          <p:nvPr/>
        </p:nvSpPr>
        <p:spPr bwMode="auto">
          <a:xfrm>
            <a:off x="8187658" y="4250723"/>
            <a:ext cx="747021" cy="747021"/>
          </a:xfrm>
          <a:prstGeom prst="rect">
            <a:avLst/>
          </a:prstGeom>
          <a:noFill/>
          <a:ln w="5715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Rectangle 23"/>
          <p:cNvSpPr/>
          <p:nvPr/>
        </p:nvSpPr>
        <p:spPr bwMode="auto">
          <a:xfrm>
            <a:off x="2136790" y="3130192"/>
            <a:ext cx="1195233" cy="1120531"/>
          </a:xfrm>
          <a:prstGeom prst="rect">
            <a:avLst/>
          </a:prstGeom>
          <a:noFill/>
          <a:ln w="5715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Rectangle 24"/>
          <p:cNvSpPr/>
          <p:nvPr/>
        </p:nvSpPr>
        <p:spPr bwMode="auto">
          <a:xfrm>
            <a:off x="8561168" y="3130192"/>
            <a:ext cx="1195233" cy="1120531"/>
          </a:xfrm>
          <a:prstGeom prst="rect">
            <a:avLst/>
          </a:prstGeom>
          <a:noFill/>
          <a:ln w="5715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42" name="Straight Connector 41"/>
          <p:cNvCxnSpPr>
            <a:endCxn id="6" idx="1"/>
          </p:cNvCxnSpPr>
          <p:nvPr/>
        </p:nvCxnSpPr>
        <p:spPr>
          <a:xfrm flipV="1">
            <a:off x="2157790" y="1426491"/>
            <a:ext cx="3328075" cy="1690543"/>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47" name="Straight Connector 46"/>
          <p:cNvCxnSpPr>
            <a:stCxn id="6" idx="3"/>
          </p:cNvCxnSpPr>
          <p:nvPr/>
        </p:nvCxnSpPr>
        <p:spPr>
          <a:xfrm>
            <a:off x="6298381" y="1426491"/>
            <a:ext cx="1492368" cy="2079151"/>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52" name="Straight Connector 51"/>
          <p:cNvCxnSpPr>
            <a:endCxn id="23" idx="1"/>
          </p:cNvCxnSpPr>
          <p:nvPr/>
        </p:nvCxnSpPr>
        <p:spPr>
          <a:xfrm flipV="1">
            <a:off x="3332024" y="3589009"/>
            <a:ext cx="2152839" cy="661715"/>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56" name="Straight Connector 55"/>
          <p:cNvCxnSpPr>
            <a:stCxn id="23" idx="3"/>
          </p:cNvCxnSpPr>
          <p:nvPr/>
        </p:nvCxnSpPr>
        <p:spPr>
          <a:xfrm flipV="1">
            <a:off x="6297379" y="3150420"/>
            <a:ext cx="2263789" cy="438589"/>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61" name="Straight Connector 60"/>
          <p:cNvCxnSpPr>
            <a:endCxn id="14" idx="1"/>
          </p:cNvCxnSpPr>
          <p:nvPr/>
        </p:nvCxnSpPr>
        <p:spPr>
          <a:xfrm>
            <a:off x="2136791" y="4276311"/>
            <a:ext cx="3345761" cy="1951856"/>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cxnSp>
        <p:nvCxnSpPr>
          <p:cNvPr id="67" name="Straight Connector 66"/>
          <p:cNvCxnSpPr>
            <a:stCxn id="14" idx="3"/>
          </p:cNvCxnSpPr>
          <p:nvPr/>
        </p:nvCxnSpPr>
        <p:spPr>
          <a:xfrm flipV="1">
            <a:off x="6295068" y="5008964"/>
            <a:ext cx="2639611" cy="1219203"/>
          </a:xfrm>
          <a:prstGeom prst="line">
            <a:avLst/>
          </a:prstGeom>
          <a:ln w="12700">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2924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240366" y="2567678"/>
            <a:ext cx="2358810" cy="2287745"/>
          </a:xfrm>
          <a:prstGeom prst="rect">
            <a:avLst/>
          </a:prstGeom>
        </p:spPr>
      </p:pic>
      <p:pic>
        <p:nvPicPr>
          <p:cNvPr id="11" name="Picture 10"/>
          <p:cNvPicPr>
            <a:picLocks noChangeAspect="1"/>
          </p:cNvPicPr>
          <p:nvPr/>
        </p:nvPicPr>
        <p:blipFill>
          <a:blip r:embed="rId3"/>
          <a:stretch>
            <a:fillRect/>
          </a:stretch>
        </p:blipFill>
        <p:spPr>
          <a:xfrm>
            <a:off x="7621698" y="2567677"/>
            <a:ext cx="2358810" cy="2287745"/>
          </a:xfrm>
          <a:prstGeom prst="rect">
            <a:avLst/>
          </a:prstGeom>
        </p:spPr>
      </p:pic>
      <p:pic>
        <p:nvPicPr>
          <p:cNvPr id="12" name="Picture 11"/>
          <p:cNvPicPr>
            <a:picLocks noChangeAspect="1"/>
          </p:cNvPicPr>
          <p:nvPr/>
        </p:nvPicPr>
        <p:blipFill>
          <a:blip r:embed="rId4"/>
          <a:stretch>
            <a:fillRect/>
          </a:stretch>
        </p:blipFill>
        <p:spPr>
          <a:xfrm>
            <a:off x="4409509" y="2567678"/>
            <a:ext cx="2358810" cy="2287745"/>
          </a:xfrm>
          <a:prstGeom prst="rect">
            <a:avLst/>
          </a:prstGeom>
        </p:spPr>
      </p:pic>
      <p:sp>
        <p:nvSpPr>
          <p:cNvPr id="2" name="Title 1"/>
          <p:cNvSpPr>
            <a:spLocks noGrp="1"/>
          </p:cNvSpPr>
          <p:nvPr>
            <p:ph type="title"/>
          </p:nvPr>
        </p:nvSpPr>
        <p:spPr/>
        <p:txBody>
          <a:bodyPr/>
          <a:lstStyle/>
          <a:p>
            <a:r>
              <a:rPr lang="en-US" dirty="0"/>
              <a:t>Features match pieces of the image</a:t>
            </a:r>
          </a:p>
        </p:txBody>
      </p:sp>
    </p:spTree>
    <p:extLst>
      <p:ext uri="{BB962C8B-B14F-4D97-AF65-F5344CB8AC3E}">
        <p14:creationId xmlns:p14="http://schemas.microsoft.com/office/powerpoint/2010/main" val="3443834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4075328" y="2999322"/>
            <a:ext cx="3427298" cy="3322831"/>
          </a:xfrm>
          <a:prstGeom prst="rect">
            <a:avLst/>
          </a:prstGeom>
        </p:spPr>
      </p:pic>
      <p:pic>
        <p:nvPicPr>
          <p:cNvPr id="14" name="Picture 13"/>
          <p:cNvPicPr>
            <a:picLocks noChangeAspect="1"/>
          </p:cNvPicPr>
          <p:nvPr/>
        </p:nvPicPr>
        <p:blipFill>
          <a:blip r:embed="rId3"/>
          <a:stretch>
            <a:fillRect/>
          </a:stretch>
        </p:blipFill>
        <p:spPr>
          <a:xfrm>
            <a:off x="1836979" y="1089091"/>
            <a:ext cx="1239664" cy="1202316"/>
          </a:xfrm>
          <a:prstGeom prst="rect">
            <a:avLst/>
          </a:prstGeom>
        </p:spPr>
      </p:pic>
      <p:pic>
        <p:nvPicPr>
          <p:cNvPr id="15" name="Picture 14"/>
          <p:cNvPicPr>
            <a:picLocks noChangeAspect="1"/>
          </p:cNvPicPr>
          <p:nvPr/>
        </p:nvPicPr>
        <p:blipFill>
          <a:blip r:embed="rId4"/>
          <a:stretch>
            <a:fillRect/>
          </a:stretch>
        </p:blipFill>
        <p:spPr>
          <a:xfrm>
            <a:off x="8486466" y="1089090"/>
            <a:ext cx="1239664" cy="1202316"/>
          </a:xfrm>
          <a:prstGeom prst="rect">
            <a:avLst/>
          </a:prstGeom>
        </p:spPr>
      </p:pic>
      <p:pic>
        <p:nvPicPr>
          <p:cNvPr id="16" name="Picture 15"/>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4452555" y="3354298"/>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H="1" flipV="1">
            <a:off x="3076644" y="1113236"/>
            <a:ext cx="2496442" cy="224106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35781" y="2315552"/>
            <a:ext cx="2616775" cy="215927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94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8" name="Title 4"/>
          <p:cNvSpPr txBox="1">
            <a:spLocks/>
          </p:cNvSpPr>
          <p:nvPr/>
        </p:nvSpPr>
        <p:spPr>
          <a:xfrm>
            <a:off x="700218" y="4707439"/>
            <a:ext cx="10730513" cy="1044301"/>
          </a:xfrm>
          <a:prstGeom prst="rect">
            <a:avLst/>
          </a:prstGeom>
        </p:spPr>
        <p:txBody>
          <a:bodyPr vert="horz" lIns="91440" tIns="45720" rIns="91440" bIns="45720" rtlCol="0" anchor="t">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dirty="0">
                <a:solidFill>
                  <a:schemeClr val="bg1"/>
                </a:solidFill>
              </a:rPr>
              <a:t>Perception 		Prediction 		  Planning</a:t>
            </a:r>
          </a:p>
        </p:txBody>
      </p:sp>
      <p:sp>
        <p:nvSpPr>
          <p:cNvPr id="77" name="Oval 76">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412" name="Picture 4" descr="Image result for self driving prediction movement"/>
          <p:cNvPicPr>
            <a:picLocks noChangeAspect="1" noChangeArrowheads="1"/>
          </p:cNvPicPr>
          <p:nvPr/>
        </p:nvPicPr>
        <p:blipFill rotWithShape="1">
          <a:blip r:embed="rId2">
            <a:extLst>
              <a:ext uri="{28A0092B-C50C-407E-A947-70E740481C1C}">
                <a14:useLocalDpi xmlns:a14="http://schemas.microsoft.com/office/drawing/2010/main" val="0"/>
              </a:ext>
            </a:extLst>
          </a:blip>
          <a:srcRect l="28602" r="13648" b="1"/>
          <a:stretch/>
        </p:blipFill>
        <p:spPr bwMode="auto">
          <a:xfrm>
            <a:off x="4610101" y="997486"/>
            <a:ext cx="2971800" cy="2971800"/>
          </a:xfrm>
          <a:custGeom>
            <a:avLst/>
            <a:gdLst>
              <a:gd name="connsiteX0" fmla="*/ 1485900 w 2971800"/>
              <a:gd name="connsiteY0" fmla="*/ 0 h 2971800"/>
              <a:gd name="connsiteX1" fmla="*/ 2971800 w 2971800"/>
              <a:gd name="connsiteY1" fmla="*/ 1485900 h 2971800"/>
              <a:gd name="connsiteX2" fmla="*/ 1485900 w 2971800"/>
              <a:gd name="connsiteY2" fmla="*/ 2971800 h 2971800"/>
              <a:gd name="connsiteX3" fmla="*/ 0 w 2971800"/>
              <a:gd name="connsiteY3" fmla="*/ 1485900 h 2971800"/>
              <a:gd name="connsiteX4" fmla="*/ 1485900 w 297180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
        <p:nvSpPr>
          <p:cNvPr id="81" name="Oval 80">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416" name="Picture 8" descr="Image result for autonomous driving  detection"/>
          <p:cNvPicPr>
            <a:picLocks noChangeAspect="1" noChangeArrowheads="1"/>
          </p:cNvPicPr>
          <p:nvPr/>
        </p:nvPicPr>
        <p:blipFill rotWithShape="1">
          <a:blip r:embed="rId3">
            <a:extLst>
              <a:ext uri="{28A0092B-C50C-407E-A947-70E740481C1C}">
                <a14:useLocalDpi xmlns:a14="http://schemas.microsoft.com/office/drawing/2010/main" val="0"/>
              </a:ext>
            </a:extLst>
          </a:blip>
          <a:srcRect l="18415" r="25335"/>
          <a:stretch/>
        </p:blipFill>
        <p:spPr bwMode="auto">
          <a:xfrm>
            <a:off x="895336" y="997486"/>
            <a:ext cx="2971800" cy="2971800"/>
          </a:xfrm>
          <a:custGeom>
            <a:avLst/>
            <a:gdLst>
              <a:gd name="connsiteX0" fmla="*/ 1485900 w 2971800"/>
              <a:gd name="connsiteY0" fmla="*/ 0 h 2971800"/>
              <a:gd name="connsiteX1" fmla="*/ 2971800 w 2971800"/>
              <a:gd name="connsiteY1" fmla="*/ 1485900 h 2971800"/>
              <a:gd name="connsiteX2" fmla="*/ 1485900 w 2971800"/>
              <a:gd name="connsiteY2" fmla="*/ 2971800 h 2971800"/>
              <a:gd name="connsiteX3" fmla="*/ 0 w 2971800"/>
              <a:gd name="connsiteY3" fmla="*/ 1485900 h 2971800"/>
              <a:gd name="connsiteX4" fmla="*/ 1485900 w 297180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51BB24-F4C0-4744-98BE-35C28142A6DD}"/>
              </a:ext>
            </a:extLst>
          </p:cNvPr>
          <p:cNvPicPr>
            <a:picLocks noChangeAspect="1"/>
          </p:cNvPicPr>
          <p:nvPr/>
        </p:nvPicPr>
        <p:blipFill>
          <a:blip r:embed="rId4"/>
          <a:stretch>
            <a:fillRect/>
          </a:stretch>
        </p:blipFill>
        <p:spPr>
          <a:xfrm>
            <a:off x="202131" y="6041084"/>
            <a:ext cx="1632858" cy="816429"/>
          </a:xfrm>
          <a:prstGeom prst="rect">
            <a:avLst/>
          </a:prstGeom>
        </p:spPr>
      </p:pic>
      <p:pic>
        <p:nvPicPr>
          <p:cNvPr id="14" name="Picture 13">
            <a:extLst>
              <a:ext uri="{FF2B5EF4-FFF2-40B4-BE49-F238E27FC236}">
                <a16:creationId xmlns:a16="http://schemas.microsoft.com/office/drawing/2014/main" id="{FF38C826-E31D-3A48-B556-C2819B5489F5}"/>
              </a:ext>
            </a:extLst>
          </p:cNvPr>
          <p:cNvPicPr>
            <a:picLocks noChangeAspect="1"/>
          </p:cNvPicPr>
          <p:nvPr/>
        </p:nvPicPr>
        <p:blipFill>
          <a:blip r:embed="rId5"/>
          <a:stretch>
            <a:fillRect/>
          </a:stretch>
        </p:blipFill>
        <p:spPr>
          <a:xfrm>
            <a:off x="10559141" y="6023246"/>
            <a:ext cx="1632859" cy="834267"/>
          </a:xfrm>
          <a:prstGeom prst="rect">
            <a:avLst/>
          </a:prstGeom>
        </p:spPr>
      </p:pic>
      <p:pic>
        <p:nvPicPr>
          <p:cNvPr id="17414" name="Picture 6" descr="Image result for autonomous driving  planning options"/>
          <p:cNvPicPr>
            <a:picLocks noChangeAspect="1" noChangeArrowheads="1"/>
          </p:cNvPicPr>
          <p:nvPr/>
        </p:nvPicPr>
        <p:blipFill rotWithShape="1">
          <a:blip r:embed="rId6">
            <a:extLst>
              <a:ext uri="{28A0092B-C50C-407E-A947-70E740481C1C}">
                <a14:useLocalDpi xmlns:a14="http://schemas.microsoft.com/office/drawing/2010/main" val="0"/>
              </a:ext>
            </a:extLst>
          </a:blip>
          <a:srcRect l="32385" r="12365"/>
          <a:stretch/>
        </p:blipFill>
        <p:spPr bwMode="auto">
          <a:xfrm>
            <a:off x="8324865" y="997486"/>
            <a:ext cx="2971800" cy="2971800"/>
          </a:xfrm>
          <a:custGeom>
            <a:avLst/>
            <a:gdLst>
              <a:gd name="connsiteX0" fmla="*/ 1485900 w 2971800"/>
              <a:gd name="connsiteY0" fmla="*/ 0 h 2971800"/>
              <a:gd name="connsiteX1" fmla="*/ 2971800 w 2971800"/>
              <a:gd name="connsiteY1" fmla="*/ 1485900 h 2971800"/>
              <a:gd name="connsiteX2" fmla="*/ 1485900 w 2971800"/>
              <a:gd name="connsiteY2" fmla="*/ 2971800 h 2971800"/>
              <a:gd name="connsiteX3" fmla="*/ 0 w 2971800"/>
              <a:gd name="connsiteY3" fmla="*/ 1485900 h 2971800"/>
              <a:gd name="connsiteX4" fmla="*/ 1485900 w 2971800"/>
              <a:gd name="connsiteY4" fmla="*/ 0 h 297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47309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075328" y="2999322"/>
            <a:ext cx="3427298" cy="3322831"/>
          </a:xfrm>
          <a:prstGeom prst="rect">
            <a:avLst/>
          </a:prstGeom>
        </p:spPr>
      </p:pic>
      <p:pic>
        <p:nvPicPr>
          <p:cNvPr id="15" name="Picture 14"/>
          <p:cNvPicPr>
            <a:picLocks noChangeAspect="1"/>
          </p:cNvPicPr>
          <p:nvPr/>
        </p:nvPicPr>
        <p:blipFill>
          <a:blip r:embed="rId3"/>
          <a:stretch>
            <a:fillRect/>
          </a:stretch>
        </p:blipFill>
        <p:spPr>
          <a:xfrm>
            <a:off x="1836979" y="1089091"/>
            <a:ext cx="1239664" cy="1202316"/>
          </a:xfrm>
          <a:prstGeom prst="rect">
            <a:avLst/>
          </a:prstGeom>
        </p:spPr>
      </p:pic>
      <p:pic>
        <p:nvPicPr>
          <p:cNvPr id="16" name="Picture 15"/>
          <p:cNvPicPr>
            <a:picLocks noChangeAspect="1"/>
          </p:cNvPicPr>
          <p:nvPr/>
        </p:nvPicPr>
        <p:blipFill>
          <a:blip r:embed="rId4"/>
          <a:stretch>
            <a:fillRect/>
          </a:stretch>
        </p:blipFill>
        <p:spPr>
          <a:xfrm>
            <a:off x="8486466" y="1089090"/>
            <a:ext cx="1239664" cy="1202316"/>
          </a:xfrm>
          <a:prstGeom prst="rect">
            <a:avLst/>
          </a:prstGeom>
        </p:spPr>
      </p:pic>
      <p:pic>
        <p:nvPicPr>
          <p:cNvPr id="17" name="Picture 16"/>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5946596" y="3354298"/>
            <a:ext cx="1195233" cy="1116267"/>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V="1">
            <a:off x="7141829" y="2315553"/>
            <a:ext cx="2539870" cy="215501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946596" y="1113236"/>
            <a:ext cx="2539870" cy="224106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133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4075328" y="2999322"/>
            <a:ext cx="3427298" cy="3322831"/>
          </a:xfrm>
          <a:prstGeom prst="rect">
            <a:avLst/>
          </a:prstGeom>
        </p:spPr>
      </p:pic>
      <p:pic>
        <p:nvPicPr>
          <p:cNvPr id="15" name="Picture 14"/>
          <p:cNvPicPr>
            <a:picLocks noChangeAspect="1"/>
          </p:cNvPicPr>
          <p:nvPr/>
        </p:nvPicPr>
        <p:blipFill>
          <a:blip r:embed="rId3"/>
          <a:stretch>
            <a:fillRect/>
          </a:stretch>
        </p:blipFill>
        <p:spPr>
          <a:xfrm>
            <a:off x="1836979" y="1089091"/>
            <a:ext cx="1239664" cy="1202316"/>
          </a:xfrm>
          <a:prstGeom prst="rect">
            <a:avLst/>
          </a:prstGeom>
        </p:spPr>
      </p:pic>
      <p:pic>
        <p:nvPicPr>
          <p:cNvPr id="16" name="Picture 15"/>
          <p:cNvPicPr>
            <a:picLocks noChangeAspect="1"/>
          </p:cNvPicPr>
          <p:nvPr/>
        </p:nvPicPr>
        <p:blipFill>
          <a:blip r:embed="rId4"/>
          <a:stretch>
            <a:fillRect/>
          </a:stretch>
        </p:blipFill>
        <p:spPr>
          <a:xfrm>
            <a:off x="8486466" y="1089090"/>
            <a:ext cx="1239664" cy="1202316"/>
          </a:xfrm>
          <a:prstGeom prst="rect">
            <a:avLst/>
          </a:prstGeom>
        </p:spPr>
      </p:pic>
      <p:pic>
        <p:nvPicPr>
          <p:cNvPr id="17" name="Picture 16"/>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5199575" y="4101319"/>
            <a:ext cx="1195233" cy="1120531"/>
          </a:xfrm>
          <a:prstGeom prst="rect">
            <a:avLst/>
          </a:prstGeom>
          <a:noFill/>
          <a:ln w="7620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V="1">
            <a:off x="6394808" y="2233767"/>
            <a:ext cx="0" cy="186755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5169147" y="2233767"/>
            <a:ext cx="30429" cy="186755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68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075328" y="2999322"/>
            <a:ext cx="3427298" cy="3322831"/>
          </a:xfrm>
          <a:prstGeom prst="rect">
            <a:avLst/>
          </a:prstGeom>
        </p:spPr>
      </p:pic>
      <p:pic>
        <p:nvPicPr>
          <p:cNvPr id="13" name="Picture 12"/>
          <p:cNvPicPr>
            <a:picLocks noChangeAspect="1"/>
          </p:cNvPicPr>
          <p:nvPr/>
        </p:nvPicPr>
        <p:blipFill>
          <a:blip r:embed="rId3"/>
          <a:stretch>
            <a:fillRect/>
          </a:stretch>
        </p:blipFill>
        <p:spPr>
          <a:xfrm>
            <a:off x="1836979" y="1089091"/>
            <a:ext cx="1239664" cy="1202316"/>
          </a:xfrm>
          <a:prstGeom prst="rect">
            <a:avLst/>
          </a:prstGeom>
        </p:spPr>
      </p:pic>
      <p:pic>
        <p:nvPicPr>
          <p:cNvPr id="14" name="Picture 13"/>
          <p:cNvPicPr>
            <a:picLocks noChangeAspect="1"/>
          </p:cNvPicPr>
          <p:nvPr/>
        </p:nvPicPr>
        <p:blipFill>
          <a:blip r:embed="rId4"/>
          <a:stretch>
            <a:fillRect/>
          </a:stretch>
        </p:blipFill>
        <p:spPr>
          <a:xfrm>
            <a:off x="8486466" y="1089090"/>
            <a:ext cx="1239664" cy="1202316"/>
          </a:xfrm>
          <a:prstGeom prst="rect">
            <a:avLst/>
          </a:prstGeom>
        </p:spPr>
      </p:pic>
      <p:pic>
        <p:nvPicPr>
          <p:cNvPr id="15" name="Picture 14"/>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5946596" y="4848339"/>
            <a:ext cx="1195233"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H="1" flipV="1">
            <a:off x="3076644" y="1113236"/>
            <a:ext cx="4065185" cy="3735103"/>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835782" y="2315553"/>
            <a:ext cx="4110815" cy="365331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198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075328" y="2999322"/>
            <a:ext cx="3427298" cy="3322831"/>
          </a:xfrm>
          <a:prstGeom prst="rect">
            <a:avLst/>
          </a:prstGeom>
        </p:spPr>
      </p:pic>
      <p:pic>
        <p:nvPicPr>
          <p:cNvPr id="16" name="Picture 15"/>
          <p:cNvPicPr>
            <a:picLocks noChangeAspect="1"/>
          </p:cNvPicPr>
          <p:nvPr/>
        </p:nvPicPr>
        <p:blipFill>
          <a:blip r:embed="rId3"/>
          <a:stretch>
            <a:fillRect/>
          </a:stretch>
        </p:blipFill>
        <p:spPr>
          <a:xfrm>
            <a:off x="1836979" y="1089091"/>
            <a:ext cx="1239664" cy="1202316"/>
          </a:xfrm>
          <a:prstGeom prst="rect">
            <a:avLst/>
          </a:prstGeom>
        </p:spPr>
      </p:pic>
      <p:pic>
        <p:nvPicPr>
          <p:cNvPr id="17" name="Picture 16"/>
          <p:cNvPicPr>
            <a:picLocks noChangeAspect="1"/>
          </p:cNvPicPr>
          <p:nvPr/>
        </p:nvPicPr>
        <p:blipFill>
          <a:blip r:embed="rId4"/>
          <a:stretch>
            <a:fillRect/>
          </a:stretch>
        </p:blipFill>
        <p:spPr>
          <a:xfrm>
            <a:off x="8486466" y="1089090"/>
            <a:ext cx="1239664" cy="1202316"/>
          </a:xfrm>
          <a:prstGeom prst="rect">
            <a:avLst/>
          </a:prstGeom>
        </p:spPr>
      </p:pic>
      <p:pic>
        <p:nvPicPr>
          <p:cNvPr id="18" name="Picture 17"/>
          <p:cNvPicPr>
            <a:picLocks noChangeAspect="1"/>
          </p:cNvPicPr>
          <p:nvPr/>
        </p:nvPicPr>
        <p:blipFill>
          <a:blip r:embed="rId5"/>
          <a:stretch>
            <a:fillRect/>
          </a:stretch>
        </p:blipFill>
        <p:spPr>
          <a:xfrm>
            <a:off x="5155144" y="1089091"/>
            <a:ext cx="1239664" cy="1202316"/>
          </a:xfrm>
          <a:prstGeom prst="rect">
            <a:avLst/>
          </a:prstGeom>
        </p:spPr>
      </p:pic>
      <p:sp>
        <p:nvSpPr>
          <p:cNvPr id="5" name="Rectangle 4"/>
          <p:cNvSpPr/>
          <p:nvPr/>
        </p:nvSpPr>
        <p:spPr bwMode="auto">
          <a:xfrm>
            <a:off x="4452555" y="4848339"/>
            <a:ext cx="1120531" cy="1120531"/>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1" name="Straight Connector 10"/>
          <p:cNvCxnSpPr/>
          <p:nvPr/>
        </p:nvCxnSpPr>
        <p:spPr>
          <a:xfrm flipV="1">
            <a:off x="5573085" y="2315553"/>
            <a:ext cx="4108614" cy="365331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452554" y="1113236"/>
            <a:ext cx="4033912" cy="3735103"/>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66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836979" y="1089091"/>
            <a:ext cx="1239664" cy="1202316"/>
          </a:xfrm>
          <a:prstGeom prst="rect">
            <a:avLst/>
          </a:prstGeom>
        </p:spPr>
      </p:pic>
      <p:pic>
        <p:nvPicPr>
          <p:cNvPr id="11" name="Picture 10"/>
          <p:cNvPicPr>
            <a:picLocks noChangeAspect="1"/>
          </p:cNvPicPr>
          <p:nvPr/>
        </p:nvPicPr>
        <p:blipFill>
          <a:blip r:embed="rId3"/>
          <a:stretch>
            <a:fillRect/>
          </a:stretch>
        </p:blipFill>
        <p:spPr>
          <a:xfrm>
            <a:off x="4073175" y="2980788"/>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4452555" y="3354298"/>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3076644" y="1113236"/>
            <a:ext cx="2496442" cy="2241062"/>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1835781" y="2315552"/>
            <a:ext cx="2616775" cy="2159277"/>
          </a:xfrm>
          <a:prstGeom prst="lin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138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The math behind the match</a:t>
            </a:r>
          </a:p>
        </p:txBody>
      </p:sp>
      <p:sp>
        <p:nvSpPr>
          <p:cNvPr id="3" name="Text Placeholder 2"/>
          <p:cNvSpPr>
            <a:spLocks noGrp="1"/>
          </p:cNvSpPr>
          <p:nvPr>
            <p:ph type="body" sz="quarter" idx="10"/>
          </p:nvPr>
        </p:nvSpPr>
        <p:spPr>
          <a:xfrm>
            <a:off x="269239" y="1189495"/>
            <a:ext cx="11653523" cy="3258644"/>
          </a:xfrm>
        </p:spPr>
        <p:txBody>
          <a:bodyPr/>
          <a:lstStyle/>
          <a:p>
            <a:pPr marL="728314" indent="-728314">
              <a:buAutoNum type="arabicPeriod"/>
            </a:pPr>
            <a:r>
              <a:rPr lang="en-US" dirty="0"/>
              <a:t>Line up the feature and the image patch.</a:t>
            </a:r>
          </a:p>
          <a:p>
            <a:pPr marL="728314" indent="-728314">
              <a:buAutoNum type="arabicPeriod"/>
            </a:pPr>
            <a:r>
              <a:rPr lang="en-US" dirty="0"/>
              <a:t>Multiply each image pixel by the corresponding feature pixel.</a:t>
            </a:r>
          </a:p>
          <a:p>
            <a:pPr marL="728314" indent="-728314">
              <a:buAutoNum type="arabicPeriod"/>
            </a:pPr>
            <a:r>
              <a:rPr lang="en-US" dirty="0"/>
              <a:t>Add them up.</a:t>
            </a:r>
          </a:p>
          <a:p>
            <a:pPr marL="728314" indent="-728314">
              <a:buAutoNum type="arabicPeriod"/>
            </a:pPr>
            <a:r>
              <a:rPr lang="en-US" dirty="0"/>
              <a:t>Divide by the total number of pixels in the feature.</a:t>
            </a:r>
          </a:p>
        </p:txBody>
      </p:sp>
    </p:spTree>
    <p:extLst>
      <p:ext uri="{BB962C8B-B14F-4D97-AF65-F5344CB8AC3E}">
        <p14:creationId xmlns:p14="http://schemas.microsoft.com/office/powerpoint/2010/main" val="4226372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568047" y="1262641"/>
            <a:ext cx="1239664" cy="1202316"/>
          </a:xfrm>
          <a:prstGeom prst="rect">
            <a:avLst/>
          </a:prstGeom>
        </p:spPr>
      </p:pic>
      <p:pic>
        <p:nvPicPr>
          <p:cNvPr id="29" name="Picture 28"/>
          <p:cNvPicPr>
            <a:picLocks noChangeAspect="1"/>
          </p:cNvPicPr>
          <p:nvPr/>
        </p:nvPicPr>
        <p:blipFill>
          <a:blip r:embed="rId3"/>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9119" y="1278794"/>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195892"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556129" y="2172350"/>
            <a:ext cx="1119954" cy="168870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185545" y="1729032"/>
            <a:ext cx="1114102" cy="180625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016260" y="1294949"/>
            <a:ext cx="2902308" cy="42931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581565" y="1745096"/>
            <a:ext cx="3018814" cy="4102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72982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692647" y="1340707"/>
            <a:ext cx="2262751" cy="2194580"/>
          </a:xfrm>
          <a:prstGeom prst="rect">
            <a:avLst/>
          </a:prstGeom>
        </p:spPr>
      </p:pic>
      <p:pic>
        <p:nvPicPr>
          <p:cNvPr id="20" name="Picture 19"/>
          <p:cNvPicPr>
            <a:picLocks noChangeAspect="1"/>
          </p:cNvPicPr>
          <p:nvPr/>
        </p:nvPicPr>
        <p:blipFill>
          <a:blip r:embed="rId3"/>
          <a:stretch>
            <a:fillRect/>
          </a:stretch>
        </p:blipFill>
        <p:spPr>
          <a:xfrm>
            <a:off x="568047" y="1262641"/>
            <a:ext cx="1239664" cy="1202316"/>
          </a:xfrm>
          <a:prstGeom prst="rect">
            <a:avLst/>
          </a:prstGeom>
        </p:spPr>
      </p:pic>
      <p:pic>
        <p:nvPicPr>
          <p:cNvPr id="21" name="Picture 20"/>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9119" y="1278794"/>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195892"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556129" y="2172350"/>
            <a:ext cx="1119954" cy="168870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185545" y="1729032"/>
            <a:ext cx="1114102" cy="180625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016260" y="1294949"/>
            <a:ext cx="2902308" cy="42931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581565" y="1745096"/>
            <a:ext cx="3018814" cy="4102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8" name="Rectangle 17"/>
          <p:cNvSpPr/>
          <p:nvPr/>
        </p:nvSpPr>
        <p:spPr bwMode="auto">
          <a:xfrm>
            <a:off x="7647966" y="1330650"/>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90530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673082" y="1340496"/>
            <a:ext cx="2307425" cy="2237908"/>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974825" y="126784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566479"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936567" y="2172350"/>
            <a:ext cx="739516" cy="168870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560445" y="1729032"/>
            <a:ext cx="739201" cy="1790824"/>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411966" y="1267845"/>
            <a:ext cx="2506601" cy="456414"/>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974825" y="1675374"/>
            <a:ext cx="2625554" cy="47996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8462154" y="1315657"/>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678777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667650" y="1304978"/>
            <a:ext cx="2283679" cy="2214878"/>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382506" y="126105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945608" y="351985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4328125" y="2172350"/>
            <a:ext cx="347957" cy="1711642"/>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45029" y="1729032"/>
            <a:ext cx="354618" cy="182326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808281" y="1270074"/>
            <a:ext cx="2110286" cy="45418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1395188" y="1693113"/>
            <a:ext cx="2205191" cy="46222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9208324" y="1278795"/>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86039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9"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Deep Learning / Neural Networks</a:t>
            </a:r>
          </a:p>
        </p:txBody>
      </p:sp>
      <p:pic>
        <p:nvPicPr>
          <p:cNvPr id="10250" name="Picture 10" descr="Image result for neuron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683" y="3083003"/>
            <a:ext cx="37147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deep learning layer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51057" y="2034074"/>
            <a:ext cx="6530390" cy="4478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27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7693203" y="1285307"/>
            <a:ext cx="2287305" cy="2218395"/>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6968" y="1670137"/>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215804" y="3879194"/>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548744" y="2172351"/>
            <a:ext cx="1127339" cy="204804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215803" y="1729032"/>
            <a:ext cx="1083844" cy="2150162"/>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944958" y="1667097"/>
            <a:ext cx="2973610" cy="5716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951328" y="2120907"/>
            <a:ext cx="2649052" cy="3443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7652589" y="2022469"/>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398763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7678978" y="1315146"/>
            <a:ext cx="2301530" cy="2232191"/>
          </a:xfrm>
          <a:prstGeom prst="rect">
            <a:avLst/>
          </a:prstGeom>
        </p:spPr>
      </p:pic>
      <p:pic>
        <p:nvPicPr>
          <p:cNvPr id="27" name="Picture 26"/>
          <p:cNvPicPr>
            <a:picLocks noChangeAspect="1"/>
          </p:cNvPicPr>
          <p:nvPr/>
        </p:nvPicPr>
        <p:blipFill>
          <a:blip r:embed="rId3"/>
          <a:stretch>
            <a:fillRect/>
          </a:stretch>
        </p:blipFill>
        <p:spPr>
          <a:xfrm>
            <a:off x="568047" y="1262641"/>
            <a:ext cx="1239664" cy="1202316"/>
          </a:xfrm>
          <a:prstGeom prst="rect">
            <a:avLst/>
          </a:prstGeom>
        </p:spPr>
      </p:pic>
      <p:pic>
        <p:nvPicPr>
          <p:cNvPr id="28" name="Picture 27"/>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992185" y="167111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576040" y="3877212"/>
            <a:ext cx="377834" cy="35994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953874" y="2172351"/>
            <a:ext cx="722208" cy="2064810"/>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573728" y="1729032"/>
            <a:ext cx="725919" cy="2168761"/>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a:stCxn id="11" idx="0"/>
          </p:cNvCxnSpPr>
          <p:nvPr/>
        </p:nvCxnSpPr>
        <p:spPr>
          <a:xfrm>
            <a:off x="1210756" y="1671116"/>
            <a:ext cx="2707812" cy="531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a:stCxn id="11" idx="2"/>
          </p:cNvCxnSpPr>
          <p:nvPr/>
        </p:nvCxnSpPr>
        <p:spPr>
          <a:xfrm>
            <a:off x="1210756" y="2103174"/>
            <a:ext cx="2389624" cy="52165"/>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bwMode="auto">
          <a:xfrm>
            <a:off x="8442002" y="2054147"/>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1657727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7664743" y="1262640"/>
            <a:ext cx="2327332" cy="2257216"/>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382842" y="1665590"/>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955898" y="3879194"/>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4319555" y="2172352"/>
            <a:ext cx="356527" cy="2026798"/>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52766" y="1729033"/>
            <a:ext cx="346880" cy="2150161"/>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817651" y="1665590"/>
            <a:ext cx="2100916" cy="58669"/>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1770949" y="2081259"/>
            <a:ext cx="1829431" cy="7408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4" name="Rectangle 23"/>
          <p:cNvSpPr/>
          <p:nvPr/>
        </p:nvSpPr>
        <p:spPr bwMode="auto">
          <a:xfrm>
            <a:off x="9212250" y="2033161"/>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871636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7675931" y="1278794"/>
            <a:ext cx="2297471" cy="2228254"/>
          </a:xfrm>
          <a:prstGeom prst="rect">
            <a:avLst/>
          </a:prstGeom>
        </p:spPr>
      </p:pic>
      <p:pic>
        <p:nvPicPr>
          <p:cNvPr id="27" name="Picture 26"/>
          <p:cNvPicPr>
            <a:picLocks noChangeAspect="1"/>
          </p:cNvPicPr>
          <p:nvPr/>
        </p:nvPicPr>
        <p:blipFill>
          <a:blip r:embed="rId3"/>
          <a:stretch>
            <a:fillRect/>
          </a:stretch>
        </p:blipFill>
        <p:spPr>
          <a:xfrm>
            <a:off x="568047" y="1262641"/>
            <a:ext cx="1239664" cy="1202316"/>
          </a:xfrm>
          <a:prstGeom prst="rect">
            <a:avLst/>
          </a:prstGeom>
        </p:spPr>
      </p:pic>
      <p:pic>
        <p:nvPicPr>
          <p:cNvPr id="28" name="Picture 27"/>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58809" y="2056312"/>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192763" y="4258236"/>
            <a:ext cx="382530" cy="352226"/>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576974" y="2172352"/>
            <a:ext cx="1099109" cy="2438110"/>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188507" y="1729033"/>
            <a:ext cx="1111139" cy="252920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flipV="1">
            <a:off x="579120" y="1724258"/>
            <a:ext cx="3339448" cy="332054"/>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flipV="1">
            <a:off x="984062" y="2155338"/>
            <a:ext cx="2616317" cy="328021"/>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bwMode="auto">
          <a:xfrm>
            <a:off x="7703633" y="2753335"/>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1211466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7664744" y="1280752"/>
            <a:ext cx="2294021" cy="2224908"/>
          </a:xfrm>
          <a:prstGeom prst="rect">
            <a:avLst/>
          </a:prstGeom>
        </p:spPr>
      </p:pic>
      <p:pic>
        <p:nvPicPr>
          <p:cNvPr id="24" name="Picture 23"/>
          <p:cNvPicPr>
            <a:picLocks noChangeAspect="1"/>
          </p:cNvPicPr>
          <p:nvPr/>
        </p:nvPicPr>
        <p:blipFill>
          <a:blip r:embed="rId3"/>
          <a:stretch>
            <a:fillRect/>
          </a:stretch>
        </p:blipFill>
        <p:spPr>
          <a:xfrm>
            <a:off x="568047" y="1262641"/>
            <a:ext cx="1239664" cy="1202316"/>
          </a:xfrm>
          <a:prstGeom prst="rect">
            <a:avLst/>
          </a:prstGeom>
        </p:spPr>
      </p:pic>
      <p:pic>
        <p:nvPicPr>
          <p:cNvPr id="26" name="Picture 25"/>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961801" y="2051425"/>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564894" y="4278264"/>
            <a:ext cx="382530" cy="352226"/>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393108" y="164293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3957411" y="2172352"/>
            <a:ext cx="718672" cy="246803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561927" y="1729034"/>
            <a:ext cx="737720" cy="255573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flipV="1">
            <a:off x="961800" y="1724259"/>
            <a:ext cx="2956767" cy="325116"/>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flipV="1">
            <a:off x="1373528" y="2155339"/>
            <a:ext cx="2226852" cy="30829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3" name="Rectangle 22"/>
          <p:cNvSpPr/>
          <p:nvPr/>
        </p:nvSpPr>
        <p:spPr bwMode="auto">
          <a:xfrm>
            <a:off x="8431514" y="2753335"/>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1518999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7683127" y="1307364"/>
            <a:ext cx="2297381" cy="2228167"/>
          </a:xfrm>
          <a:prstGeom prst="rect">
            <a:avLst/>
          </a:prstGeom>
        </p:spPr>
      </p:pic>
      <p:pic>
        <p:nvPicPr>
          <p:cNvPr id="26" name="Picture 25"/>
          <p:cNvPicPr>
            <a:picLocks noChangeAspect="1"/>
          </p:cNvPicPr>
          <p:nvPr/>
        </p:nvPicPr>
        <p:blipFill>
          <a:blip r:embed="rId3"/>
          <a:stretch>
            <a:fillRect/>
          </a:stretch>
        </p:blipFill>
        <p:spPr>
          <a:xfrm>
            <a:off x="568047" y="1262641"/>
            <a:ext cx="1239664" cy="1202316"/>
          </a:xfrm>
          <a:prstGeom prst="rect">
            <a:avLst/>
          </a:prstGeom>
        </p:spPr>
      </p:pic>
      <p:pic>
        <p:nvPicPr>
          <p:cNvPr id="27" name="Picture 26"/>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405364" y="2064880"/>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955412" y="4244556"/>
            <a:ext cx="377834" cy="35994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4341409" y="2172351"/>
            <a:ext cx="334674" cy="2072205"/>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61126" y="1729033"/>
            <a:ext cx="338521" cy="251552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a:stCxn id="11" idx="0"/>
          </p:cNvCxnSpPr>
          <p:nvPr/>
        </p:nvCxnSpPr>
        <p:spPr>
          <a:xfrm flipV="1">
            <a:off x="1623934" y="1723187"/>
            <a:ext cx="1924810" cy="34169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a:stCxn id="11" idx="2"/>
          </p:cNvCxnSpPr>
          <p:nvPr/>
        </p:nvCxnSpPr>
        <p:spPr>
          <a:xfrm flipV="1">
            <a:off x="1623935" y="2151916"/>
            <a:ext cx="2294633" cy="345022"/>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3" name="Rectangle 22"/>
          <p:cNvSpPr/>
          <p:nvPr/>
        </p:nvSpPr>
        <p:spPr bwMode="auto">
          <a:xfrm>
            <a:off x="9212250" y="2808174"/>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539916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7739445" y="3125982"/>
            <a:ext cx="3390227" cy="3286890"/>
          </a:xfrm>
          <a:prstGeom prst="rect">
            <a:avLst/>
          </a:prstGeom>
        </p:spPr>
      </p:pic>
      <p:pic>
        <p:nvPicPr>
          <p:cNvPr id="31" name="Picture 30"/>
          <p:cNvPicPr>
            <a:picLocks noChangeAspect="1"/>
          </p:cNvPicPr>
          <p:nvPr/>
        </p:nvPicPr>
        <p:blipFill>
          <a:blip r:embed="rId3"/>
          <a:stretch>
            <a:fillRect/>
          </a:stretch>
        </p:blipFill>
        <p:spPr>
          <a:xfrm>
            <a:off x="4242213" y="1395068"/>
            <a:ext cx="1320964" cy="1281167"/>
          </a:xfrm>
          <a:prstGeom prst="rect">
            <a:avLst/>
          </a:prstGeom>
        </p:spPr>
      </p:pic>
      <p:pic>
        <p:nvPicPr>
          <p:cNvPr id="27" name="Picture 26"/>
          <p:cNvPicPr>
            <a:picLocks noChangeAspect="1"/>
          </p:cNvPicPr>
          <p:nvPr/>
        </p:nvPicPr>
        <p:blipFill>
          <a:blip r:embed="rId4"/>
          <a:stretch>
            <a:fillRect/>
          </a:stretch>
        </p:blipFill>
        <p:spPr>
          <a:xfrm>
            <a:off x="568047" y="1262641"/>
            <a:ext cx="1239664" cy="1202316"/>
          </a:xfrm>
          <a:prstGeom prst="rect">
            <a:avLst/>
          </a:prstGeom>
        </p:spPr>
      </p:pic>
      <p:pic>
        <p:nvPicPr>
          <p:cNvPr id="28" name="Picture 27"/>
          <p:cNvPicPr>
            <a:picLocks noChangeAspect="1"/>
          </p:cNvPicPr>
          <p:nvPr/>
        </p:nvPicPr>
        <p:blipFill>
          <a:blip r:embed="rId5"/>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195893" y="351985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2496442" cy="224106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2616775" cy="2159277"/>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6723627" y="1711703"/>
                <a:ext cx="5012303" cy="687622"/>
              </a:xfrm>
              <a:prstGeom prst="rect">
                <a:avLst/>
              </a:prstGeom>
              <a:noFill/>
            </p:spPr>
            <p:txBody>
              <a:bodyPr wrap="none" lIns="0" tIns="0" rIns="0" bIns="0"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f>
                        <m:fPr>
                          <m:ctrlPr>
                            <a:rPr lang="en-US" sz="2353" i="1">
                              <a:gradFill>
                                <a:gsLst>
                                  <a:gs pos="2917">
                                    <a:schemeClr val="tx1"/>
                                  </a:gs>
                                  <a:gs pos="30000">
                                    <a:schemeClr val="tx1"/>
                                  </a:gs>
                                </a:gsLst>
                                <a:lin ang="5400000" scaled="0"/>
                              </a:gradFill>
                              <a:latin typeface="Cambria Math" panose="02040503050406030204" pitchFamily="18" charset="0"/>
                            </a:rPr>
                          </m:ctrlPr>
                        </m:fPr>
                        <m:num>
                          <m:r>
                            <a:rPr lang="en-US" sz="2353" i="1">
                              <a:gradFill>
                                <a:gsLst>
                                  <a:gs pos="2917">
                                    <a:schemeClr val="tx1"/>
                                  </a:gs>
                                  <a:gs pos="30000">
                                    <a:schemeClr val="tx1"/>
                                  </a:gs>
                                </a:gsLst>
                                <a:lin ang="5400000" scaled="0"/>
                              </a:gradFill>
                              <a:latin typeface="Cambria Math" panose="02040503050406030204" pitchFamily="18" charset="0"/>
                            </a:rPr>
                            <m:t>1+1+1+1+1+1+1+1+1</m:t>
                          </m:r>
                        </m:num>
                        <m:den>
                          <m:r>
                            <a:rPr lang="en-US" sz="2353" i="1">
                              <a:gradFill>
                                <a:gsLst>
                                  <a:gs pos="2917">
                                    <a:schemeClr val="tx1"/>
                                  </a:gs>
                                  <a:gs pos="30000">
                                    <a:schemeClr val="tx1"/>
                                  </a:gs>
                                </a:gsLst>
                                <a:lin ang="5400000" scaled="0"/>
                              </a:gradFill>
                              <a:latin typeface="Cambria Math" panose="02040503050406030204" pitchFamily="18" charset="0"/>
                            </a:rPr>
                            <m:t>9</m:t>
                          </m:r>
                        </m:den>
                      </m:f>
                      <m:r>
                        <a:rPr lang="en-US" sz="2353" i="1">
                          <a:gradFill>
                            <a:gsLst>
                              <a:gs pos="2917">
                                <a:schemeClr val="tx1"/>
                              </a:gs>
                              <a:gs pos="30000">
                                <a:schemeClr val="tx1"/>
                              </a:gs>
                            </a:gsLst>
                            <a:lin ang="5400000" scaled="0"/>
                          </a:gradFill>
                          <a:latin typeface="Cambria Math" panose="02040503050406030204" pitchFamily="18" charset="0"/>
                        </a:rPr>
                        <m:t>=1</m:t>
                      </m:r>
                    </m:oMath>
                  </m:oMathPara>
                </a14:m>
                <a:endParaRPr lang="en-US" sz="2353" dirty="0" err="1">
                  <a:gradFill>
                    <a:gsLst>
                      <a:gs pos="2917">
                        <a:schemeClr val="tx1"/>
                      </a:gs>
                      <a:gs pos="30000">
                        <a:schemeClr val="tx1"/>
                      </a:gs>
                    </a:gsLst>
                    <a:lin ang="5400000" scaled="0"/>
                  </a:gra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723627" y="1711703"/>
                <a:ext cx="5012303" cy="687622"/>
              </a:xfrm>
              <a:prstGeom prst="rect">
                <a:avLst/>
              </a:prstGeom>
              <a:blipFill>
                <a:blip r:embed="rId6"/>
                <a:stretch>
                  <a:fillRect t="-1770"/>
                </a:stretch>
              </a:blipFill>
            </p:spPr>
            <p:txBody>
              <a:bodyPr/>
              <a:lstStyle/>
              <a:p>
                <a:r>
                  <a:rPr lang="en-US">
                    <a:noFill/>
                  </a:rPr>
                  <a:t> </a:t>
                </a:r>
              </a:p>
            </p:txBody>
          </p:sp>
        </mc:Fallback>
      </mc:AlternateContent>
      <p:sp>
        <p:nvSpPr>
          <p:cNvPr id="21" name="Rectangle 20"/>
          <p:cNvSpPr/>
          <p:nvPr/>
        </p:nvSpPr>
        <p:spPr bwMode="auto">
          <a:xfrm>
            <a:off x="11399847" y="1801004"/>
            <a:ext cx="372269" cy="43276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22" name="Straight Connector 21"/>
          <p:cNvCxnSpPr/>
          <p:nvPr/>
        </p:nvCxnSpPr>
        <p:spPr>
          <a:xfrm flipH="1">
            <a:off x="8859976" y="2233767"/>
            <a:ext cx="2912140" cy="2016956"/>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489277" y="1786796"/>
            <a:ext cx="2899955" cy="210042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8125192" y="3519856"/>
            <a:ext cx="1108295" cy="108822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36" name="Straight Connector 35"/>
          <p:cNvCxnSpPr/>
          <p:nvPr/>
        </p:nvCxnSpPr>
        <p:spPr>
          <a:xfrm flipH="1">
            <a:off x="3983387" y="3519856"/>
            <a:ext cx="4876590" cy="0"/>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079044" y="4640387"/>
            <a:ext cx="4876590" cy="0"/>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584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7664744" y="1315150"/>
            <a:ext cx="2315764" cy="2245996"/>
          </a:xfrm>
          <a:prstGeom prst="rect">
            <a:avLst/>
          </a:prstGeom>
        </p:spPr>
      </p:pic>
      <p:pic>
        <p:nvPicPr>
          <p:cNvPr id="23" name="Picture 22"/>
          <p:cNvPicPr>
            <a:picLocks noChangeAspect="1"/>
          </p:cNvPicPr>
          <p:nvPr/>
        </p:nvPicPr>
        <p:blipFill>
          <a:blip r:embed="rId3"/>
          <a:stretch>
            <a:fillRect/>
          </a:stretch>
        </p:blipFill>
        <p:spPr>
          <a:xfrm>
            <a:off x="568047" y="1262641"/>
            <a:ext cx="1239664" cy="1202316"/>
          </a:xfrm>
          <a:prstGeom prst="rect">
            <a:avLst/>
          </a:prstGeom>
        </p:spPr>
      </p:pic>
      <p:pic>
        <p:nvPicPr>
          <p:cNvPr id="24" name="Picture 23"/>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579119" y="1278794"/>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3966215" y="4243206"/>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72141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V="1">
            <a:off x="4336499" y="2172350"/>
            <a:ext cx="339583" cy="2409732"/>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V="1">
            <a:off x="3976815" y="1729033"/>
            <a:ext cx="322832" cy="2584994"/>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016260" y="1294949"/>
            <a:ext cx="2902308" cy="42931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581565" y="1745096"/>
            <a:ext cx="3018814" cy="410243"/>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2" name="Rectangle 21"/>
          <p:cNvSpPr/>
          <p:nvPr/>
        </p:nvSpPr>
        <p:spPr bwMode="auto">
          <a:xfrm>
            <a:off x="7647966" y="1330650"/>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308199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7678655" y="1334058"/>
            <a:ext cx="2300147" cy="2230850"/>
          </a:xfrm>
          <a:prstGeom prst="rect">
            <a:avLst/>
          </a:prstGeom>
        </p:spPr>
      </p:pic>
      <p:pic>
        <p:nvPicPr>
          <p:cNvPr id="27" name="Picture 26"/>
          <p:cNvPicPr>
            <a:picLocks noChangeAspect="1"/>
          </p:cNvPicPr>
          <p:nvPr/>
        </p:nvPicPr>
        <p:blipFill>
          <a:blip r:embed="rId3"/>
          <a:stretch>
            <a:fillRect/>
          </a:stretch>
        </p:blipFill>
        <p:spPr>
          <a:xfrm>
            <a:off x="568047" y="1262641"/>
            <a:ext cx="1239664" cy="1202316"/>
          </a:xfrm>
          <a:prstGeom prst="rect">
            <a:avLst/>
          </a:prstGeom>
        </p:spPr>
      </p:pic>
      <p:pic>
        <p:nvPicPr>
          <p:cNvPr id="28" name="Picture 27"/>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388950" y="1255421"/>
            <a:ext cx="437140" cy="432058"/>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12" name="Rectangle 11"/>
          <p:cNvSpPr/>
          <p:nvPr/>
        </p:nvSpPr>
        <p:spPr bwMode="auto">
          <a:xfrm>
            <a:off x="4722325" y="4252353"/>
            <a:ext cx="360237" cy="341202"/>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3" name="TextBox 2"/>
          <p:cNvSpPr txBox="1"/>
          <p:nvPr/>
        </p:nvSpPr>
        <p:spPr>
          <a:xfrm>
            <a:off x="3481428" y="1636150"/>
            <a:ext cx="183843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-1  x  1   = -1</a:t>
            </a:r>
          </a:p>
        </p:txBody>
      </p:sp>
      <p:sp>
        <p:nvSpPr>
          <p:cNvPr id="14" name="Rectangle 13"/>
          <p:cNvSpPr/>
          <p:nvPr/>
        </p:nvSpPr>
        <p:spPr bwMode="auto">
          <a:xfrm>
            <a:off x="4299647" y="1729032"/>
            <a:ext cx="377014" cy="443319"/>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6" name="Straight Connector 5"/>
          <p:cNvCxnSpPr/>
          <p:nvPr/>
        </p:nvCxnSpPr>
        <p:spPr>
          <a:xfrm flipH="1" flipV="1">
            <a:off x="4675652" y="1724259"/>
            <a:ext cx="415294" cy="2520653"/>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H="1" flipV="1">
            <a:off x="4310792" y="2155338"/>
            <a:ext cx="406357" cy="2453969"/>
          </a:xfrm>
          <a:prstGeom prst="line">
            <a:avLst/>
          </a:prstGeom>
          <a:ln w="19050">
            <a:solidFill>
              <a:srgbClr val="FFC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bwMode="auto">
          <a:xfrm>
            <a:off x="3548744" y="1729032"/>
            <a:ext cx="369823" cy="443319"/>
          </a:xfrm>
          <a:prstGeom prst="rect">
            <a:avLst/>
          </a:prstGeom>
          <a:no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9" name="Straight Connector 18"/>
          <p:cNvCxnSpPr/>
          <p:nvPr/>
        </p:nvCxnSpPr>
        <p:spPr>
          <a:xfrm>
            <a:off x="1791375" y="1258609"/>
            <a:ext cx="2127192" cy="465650"/>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a:off x="1388951" y="1687480"/>
            <a:ext cx="2211429" cy="467859"/>
          </a:xfrm>
          <a:prstGeom prst="line">
            <a:avLst/>
          </a:prstGeom>
          <a:ln w="19050">
            <a:solidFill>
              <a:srgbClr val="FF0000"/>
            </a:solidFill>
            <a:headEnd type="none"/>
            <a:tailEnd type="none"/>
          </a:ln>
        </p:spPr>
        <p:style>
          <a:lnRef idx="1">
            <a:schemeClr val="accent4"/>
          </a:lnRef>
          <a:fillRef idx="0">
            <a:schemeClr val="accent4"/>
          </a:fillRef>
          <a:effectRef idx="0">
            <a:schemeClr val="accent4"/>
          </a:effectRef>
          <a:fontRef idx="minor">
            <a:schemeClr val="tx1"/>
          </a:fontRef>
        </p:style>
      </p:cxnSp>
      <p:sp>
        <p:nvSpPr>
          <p:cNvPr id="26" name="Rectangle 25"/>
          <p:cNvSpPr/>
          <p:nvPr/>
        </p:nvSpPr>
        <p:spPr bwMode="auto">
          <a:xfrm>
            <a:off x="9194944" y="1310623"/>
            <a:ext cx="768258" cy="75371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Tree>
    <p:extLst>
      <p:ext uri="{BB962C8B-B14F-4D97-AF65-F5344CB8AC3E}">
        <p14:creationId xmlns:p14="http://schemas.microsoft.com/office/powerpoint/2010/main" val="2539140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75893" y="1327624"/>
            <a:ext cx="2307869" cy="2238340"/>
          </a:xfrm>
          <a:prstGeom prst="rect">
            <a:avLst/>
          </a:prstGeom>
        </p:spPr>
      </p:pic>
      <p:pic>
        <p:nvPicPr>
          <p:cNvPr id="20" name="Picture 19"/>
          <p:cNvPicPr>
            <a:picLocks noChangeAspect="1"/>
          </p:cNvPicPr>
          <p:nvPr/>
        </p:nvPicPr>
        <p:blipFill>
          <a:blip r:embed="rId3"/>
          <a:stretch>
            <a:fillRect/>
          </a:stretch>
        </p:blipFill>
        <p:spPr>
          <a:xfrm>
            <a:off x="568047" y="1262641"/>
            <a:ext cx="1239664" cy="1202316"/>
          </a:xfrm>
          <a:prstGeom prst="rect">
            <a:avLst/>
          </a:prstGeom>
        </p:spPr>
      </p:pic>
      <p:pic>
        <p:nvPicPr>
          <p:cNvPr id="21" name="Picture 20"/>
          <p:cNvPicPr>
            <a:picLocks noChangeAspect="1"/>
          </p:cNvPicPr>
          <p:nvPr/>
        </p:nvPicPr>
        <p:blipFill>
          <a:blip r:embed="rId4"/>
          <a:stretch>
            <a:fillRect/>
          </a:stretch>
        </p:blipFill>
        <p:spPr>
          <a:xfrm>
            <a:off x="2809109" y="3130192"/>
            <a:ext cx="3405852" cy="3302038"/>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918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0248"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663" y="1977325"/>
            <a:ext cx="8303581" cy="415503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p:cNvSpPr txBox="1">
            <a:spLocks/>
          </p:cNvSpPr>
          <p:nvPr/>
        </p:nvSpPr>
        <p:spPr>
          <a:xfrm>
            <a:off x="666683" y="461069"/>
            <a:ext cx="10057542" cy="98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latin typeface="Segoe UI" panose="020B0502040204020203" pitchFamily="34" charset="0"/>
                <a:cs typeface="Segoe UI" panose="020B0502040204020203" pitchFamily="34" charset="0"/>
              </a:rPr>
              <a:t>Deep Learning</a:t>
            </a:r>
          </a:p>
        </p:txBody>
      </p:sp>
    </p:spTree>
    <p:extLst>
      <p:ext uri="{BB962C8B-B14F-4D97-AF65-F5344CB8AC3E}">
        <p14:creationId xmlns:p14="http://schemas.microsoft.com/office/powerpoint/2010/main" val="19213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7747227" y="3113070"/>
            <a:ext cx="3330835" cy="3229309"/>
          </a:xfrm>
          <a:prstGeom prst="rect">
            <a:avLst/>
          </a:prstGeom>
        </p:spPr>
      </p:pic>
      <p:pic>
        <p:nvPicPr>
          <p:cNvPr id="22" name="Picture 21"/>
          <p:cNvPicPr>
            <a:picLocks noChangeAspect="1"/>
          </p:cNvPicPr>
          <p:nvPr/>
        </p:nvPicPr>
        <p:blipFill>
          <a:blip r:embed="rId3"/>
          <a:stretch>
            <a:fillRect/>
          </a:stretch>
        </p:blipFill>
        <p:spPr>
          <a:xfrm>
            <a:off x="568047" y="1262641"/>
            <a:ext cx="1239664" cy="1202316"/>
          </a:xfrm>
          <a:prstGeom prst="rect">
            <a:avLst/>
          </a:prstGeom>
        </p:spPr>
      </p:pic>
      <p:pic>
        <p:nvPicPr>
          <p:cNvPr id="23" name="Picture 22"/>
          <p:cNvPicPr>
            <a:picLocks noChangeAspect="1"/>
          </p:cNvPicPr>
          <p:nvPr/>
        </p:nvPicPr>
        <p:blipFill>
          <a:blip r:embed="rId4"/>
          <a:stretch>
            <a:fillRect/>
          </a:stretch>
        </p:blipFill>
        <p:spPr>
          <a:xfrm>
            <a:off x="2809109" y="3130192"/>
            <a:ext cx="3405852" cy="3302038"/>
          </a:xfrm>
          <a:prstGeom prst="rect">
            <a:avLst/>
          </a:prstGeom>
        </p:spPr>
      </p:pic>
      <p:pic>
        <p:nvPicPr>
          <p:cNvPr id="24" name="Picture 23"/>
          <p:cNvPicPr>
            <a:picLocks noChangeAspect="1"/>
          </p:cNvPicPr>
          <p:nvPr/>
        </p:nvPicPr>
        <p:blipFill>
          <a:blip r:embed="rId5"/>
          <a:stretch>
            <a:fillRect/>
          </a:stretch>
        </p:blipFill>
        <p:spPr>
          <a:xfrm>
            <a:off x="4299458" y="1266553"/>
            <a:ext cx="1572624" cy="1525245"/>
          </a:xfrm>
          <a:prstGeom prst="rect">
            <a:avLst/>
          </a:prstGeom>
        </p:spPr>
      </p:pic>
      <p:sp>
        <p:nvSpPr>
          <p:cNvPr id="2" name="Title 1"/>
          <p:cNvSpPr>
            <a:spLocks noGrp="1"/>
          </p:cNvSpPr>
          <p:nvPr>
            <p:ph type="title"/>
          </p:nvPr>
        </p:nvSpPr>
        <p:spPr/>
        <p:txBody>
          <a:bodyPr/>
          <a:lstStyle/>
          <a:p>
            <a:r>
              <a:rPr lang="en-US" dirty="0"/>
              <a:t>Filtering: The math behind the match</a:t>
            </a:r>
          </a:p>
        </p:txBody>
      </p:sp>
      <p:sp>
        <p:nvSpPr>
          <p:cNvPr id="7" name="Rectangle 6"/>
          <p:cNvSpPr/>
          <p:nvPr/>
        </p:nvSpPr>
        <p:spPr bwMode="auto">
          <a:xfrm>
            <a:off x="3965239" y="4224726"/>
            <a:ext cx="1120531" cy="1120531"/>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8" name="Straight Connector 7"/>
          <p:cNvCxnSpPr/>
          <p:nvPr/>
        </p:nvCxnSpPr>
        <p:spPr>
          <a:xfrm flipH="1" flipV="1">
            <a:off x="1819983" y="1278794"/>
            <a:ext cx="3237179" cy="2945932"/>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79120" y="2481111"/>
            <a:ext cx="3380944" cy="2864146"/>
          </a:xfrm>
          <a:prstGeom prst="line">
            <a:avLst/>
          </a:prstGeom>
          <a:ln w="63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6723627" y="1711703"/>
                <a:ext cx="5240170" cy="687622"/>
              </a:xfrm>
              <a:prstGeom prst="rect">
                <a:avLst/>
              </a:prstGeom>
              <a:noFill/>
            </p:spPr>
            <p:txBody>
              <a:bodyPr wrap="none" lIns="0" tIns="0" rIns="0" bIns="0"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f>
                        <m:fPr>
                          <m:ctrlPr>
                            <a:rPr lang="en-US" sz="2353" i="1">
                              <a:gradFill>
                                <a:gsLst>
                                  <a:gs pos="2917">
                                    <a:schemeClr val="tx1"/>
                                  </a:gs>
                                  <a:gs pos="30000">
                                    <a:schemeClr val="tx1"/>
                                  </a:gs>
                                </a:gsLst>
                                <a:lin ang="5400000" scaled="0"/>
                              </a:gradFill>
                              <a:latin typeface="Cambria Math" panose="02040503050406030204" pitchFamily="18" charset="0"/>
                            </a:rPr>
                          </m:ctrlPr>
                        </m:fPr>
                        <m:num>
                          <m:r>
                            <a:rPr lang="en-US" sz="2353" i="1">
                              <a:gradFill>
                                <a:gsLst>
                                  <a:gs pos="2917">
                                    <a:schemeClr val="tx1"/>
                                  </a:gs>
                                  <a:gs pos="30000">
                                    <a:schemeClr val="tx1"/>
                                  </a:gs>
                                </a:gsLst>
                                <a:lin ang="5400000" scaled="0"/>
                              </a:gradFill>
                              <a:latin typeface="Cambria Math" panose="02040503050406030204" pitchFamily="18" charset="0"/>
                            </a:rPr>
                            <m:t>1+1−1+1+1+1−1+1+1</m:t>
                          </m:r>
                        </m:num>
                        <m:den>
                          <m:r>
                            <a:rPr lang="en-US" sz="2353" i="1">
                              <a:gradFill>
                                <a:gsLst>
                                  <a:gs pos="2917">
                                    <a:schemeClr val="tx1"/>
                                  </a:gs>
                                  <a:gs pos="30000">
                                    <a:schemeClr val="tx1"/>
                                  </a:gs>
                                </a:gsLst>
                                <a:lin ang="5400000" scaled="0"/>
                              </a:gradFill>
                              <a:latin typeface="Cambria Math" panose="02040503050406030204" pitchFamily="18" charset="0"/>
                            </a:rPr>
                            <m:t>9</m:t>
                          </m:r>
                        </m:den>
                      </m:f>
                      <m:r>
                        <a:rPr lang="en-US" sz="2353" i="1">
                          <a:gradFill>
                            <a:gsLst>
                              <a:gs pos="2917">
                                <a:schemeClr val="tx1"/>
                              </a:gs>
                              <a:gs pos="30000">
                                <a:schemeClr val="tx1"/>
                              </a:gs>
                            </a:gsLst>
                            <a:lin ang="5400000" scaled="0"/>
                          </a:gradFill>
                          <a:latin typeface="Cambria Math" panose="02040503050406030204" pitchFamily="18" charset="0"/>
                        </a:rPr>
                        <m:t>=.55</m:t>
                      </m:r>
                    </m:oMath>
                  </m:oMathPara>
                </a14:m>
                <a:endParaRPr lang="en-US" sz="2353" dirty="0" err="1">
                  <a:gradFill>
                    <a:gsLst>
                      <a:gs pos="2917">
                        <a:schemeClr val="tx1"/>
                      </a:gs>
                      <a:gs pos="30000">
                        <a:schemeClr val="tx1"/>
                      </a:gs>
                    </a:gsLst>
                    <a:lin ang="5400000" scaled="0"/>
                  </a:gra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23627" y="1711703"/>
                <a:ext cx="5240170" cy="687622"/>
              </a:xfrm>
              <a:prstGeom prst="rect">
                <a:avLst/>
              </a:prstGeom>
              <a:blipFill>
                <a:blip r:embed="rId6"/>
                <a:stretch>
                  <a:fillRect t="-1770"/>
                </a:stretch>
              </a:blipFill>
            </p:spPr>
            <p:txBody>
              <a:bodyPr/>
              <a:lstStyle/>
              <a:p>
                <a:r>
                  <a:rPr lang="en-US">
                    <a:noFill/>
                  </a:rPr>
                  <a:t> </a:t>
                </a:r>
              </a:p>
            </p:txBody>
          </p:sp>
        </mc:Fallback>
      </mc:AlternateContent>
      <p:sp>
        <p:nvSpPr>
          <p:cNvPr id="13" name="Rectangle 12"/>
          <p:cNvSpPr/>
          <p:nvPr/>
        </p:nvSpPr>
        <p:spPr bwMode="auto">
          <a:xfrm>
            <a:off x="11399847" y="1801004"/>
            <a:ext cx="563950" cy="432763"/>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cxnSp>
        <p:nvCxnSpPr>
          <p:cNvPr id="14" name="Straight Connector 13"/>
          <p:cNvCxnSpPr/>
          <p:nvPr/>
        </p:nvCxnSpPr>
        <p:spPr>
          <a:xfrm flipH="1">
            <a:off x="9603307" y="2233767"/>
            <a:ext cx="2360490" cy="2614572"/>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9233487" y="1786796"/>
            <a:ext cx="2155745" cy="2763356"/>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8859977" y="4192175"/>
            <a:ext cx="1108295" cy="1029675"/>
          </a:xfrm>
          <a:prstGeom prst="rect">
            <a:avLst/>
          </a:prstGeom>
          <a:noFill/>
          <a:ln w="381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noFill/>
            </a:endParaRPr>
          </a:p>
        </p:txBody>
      </p:sp>
      <p:sp>
        <p:nvSpPr>
          <p:cNvPr id="20" name="TextBox 19"/>
          <p:cNvSpPr txBox="1"/>
          <p:nvPr/>
        </p:nvSpPr>
        <p:spPr>
          <a:xfrm flipH="1">
            <a:off x="9084083" y="4474829"/>
            <a:ext cx="934089" cy="561211"/>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tx1"/>
                    </a:gs>
                    <a:gs pos="30000">
                      <a:schemeClr val="tx1"/>
                    </a:gs>
                  </a:gsLst>
                  <a:lin ang="5400000" scaled="0"/>
                </a:gradFill>
              </a:rPr>
              <a:t>.</a:t>
            </a:r>
            <a:r>
              <a:rPr lang="en-US" sz="1961" dirty="0">
                <a:solidFill>
                  <a:schemeClr val="bg1">
                    <a:lumMod val="50000"/>
                  </a:schemeClr>
                </a:solidFill>
              </a:rPr>
              <a:t>55</a:t>
            </a:r>
            <a:endParaRPr lang="en-US" sz="1765" dirty="0">
              <a:solidFill>
                <a:schemeClr val="bg1">
                  <a:lumMod val="50000"/>
                </a:schemeClr>
              </a:solidFill>
            </a:endParaRPr>
          </a:p>
        </p:txBody>
      </p:sp>
      <p:pic>
        <p:nvPicPr>
          <p:cNvPr id="21" name="Picture 20"/>
          <p:cNvPicPr>
            <a:picLocks noChangeAspect="1"/>
          </p:cNvPicPr>
          <p:nvPr/>
        </p:nvPicPr>
        <p:blipFill>
          <a:blip r:embed="rId7"/>
          <a:stretch>
            <a:fillRect/>
          </a:stretch>
        </p:blipFill>
        <p:spPr>
          <a:xfrm>
            <a:off x="4287186" y="1267667"/>
            <a:ext cx="1584896" cy="1537147"/>
          </a:xfrm>
          <a:prstGeom prst="rect">
            <a:avLst/>
          </a:prstGeom>
        </p:spPr>
      </p:pic>
      <p:cxnSp>
        <p:nvCxnSpPr>
          <p:cNvPr id="28" name="Straight Connector 27"/>
          <p:cNvCxnSpPr>
            <a:stCxn id="16" idx="2"/>
            <a:endCxn id="7" idx="2"/>
          </p:cNvCxnSpPr>
          <p:nvPr/>
        </p:nvCxnSpPr>
        <p:spPr>
          <a:xfrm flipH="1">
            <a:off x="4525505" y="5221850"/>
            <a:ext cx="4888620" cy="12340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0"/>
            <a:endCxn id="7" idx="0"/>
          </p:cNvCxnSpPr>
          <p:nvPr/>
        </p:nvCxnSpPr>
        <p:spPr>
          <a:xfrm flipH="1">
            <a:off x="4525505" y="4192175"/>
            <a:ext cx="4888620" cy="32551"/>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994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523789" y="1113236"/>
            <a:ext cx="1239664" cy="1202316"/>
          </a:xfrm>
          <a:prstGeom prst="rect">
            <a:avLst/>
          </a:prstGeom>
        </p:spPr>
      </p:pic>
      <p:pic>
        <p:nvPicPr>
          <p:cNvPr id="25" name="Picture 24"/>
          <p:cNvPicPr>
            <a:picLocks noChangeAspect="1"/>
          </p:cNvPicPr>
          <p:nvPr/>
        </p:nvPicPr>
        <p:blipFill>
          <a:blip r:embed="rId3"/>
          <a:stretch>
            <a:fillRect/>
          </a:stretch>
        </p:blipFill>
        <p:spPr>
          <a:xfrm>
            <a:off x="1240365" y="2605172"/>
            <a:ext cx="3884052" cy="3765663"/>
          </a:xfrm>
          <a:prstGeom prst="rect">
            <a:avLst/>
          </a:prstGeom>
        </p:spPr>
      </p:pic>
      <p:sp>
        <p:nvSpPr>
          <p:cNvPr id="2" name="Title 1"/>
          <p:cNvSpPr>
            <a:spLocks noGrp="1"/>
          </p:cNvSpPr>
          <p:nvPr>
            <p:ph type="title"/>
          </p:nvPr>
        </p:nvSpPr>
        <p:spPr/>
        <p:txBody>
          <a:bodyPr/>
          <a:lstStyle/>
          <a:p>
            <a:r>
              <a:rPr lang="en-US" dirty="0"/>
              <a:t>Convolution: Trying every possible match</a:t>
            </a:r>
          </a:p>
        </p:txBody>
      </p:sp>
      <p:cxnSp>
        <p:nvCxnSpPr>
          <p:cNvPr id="19" name="Straight Arrow Connector 18"/>
          <p:cNvCxnSpPr/>
          <p:nvPr/>
        </p:nvCxnSpPr>
        <p:spPr>
          <a:xfrm>
            <a:off x="5498384" y="4474829"/>
            <a:ext cx="1494041" cy="0"/>
          </a:xfrm>
          <a:prstGeom prst="straightConnector1">
            <a:avLst/>
          </a:prstGeom>
          <a:ln w="7620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stretch>
            <a:fillRect/>
          </a:stretch>
        </p:blipFill>
        <p:spPr>
          <a:xfrm>
            <a:off x="7888850" y="3055489"/>
            <a:ext cx="2994523" cy="2913381"/>
          </a:xfrm>
          <a:prstGeom prst="rect">
            <a:avLst/>
          </a:prstGeom>
        </p:spPr>
      </p:pic>
    </p:spTree>
    <p:extLst>
      <p:ext uri="{BB962C8B-B14F-4D97-AF65-F5344CB8AC3E}">
        <p14:creationId xmlns:p14="http://schemas.microsoft.com/office/powerpoint/2010/main" val="994175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404910" y="3496620"/>
            <a:ext cx="1239664" cy="1202316"/>
          </a:xfrm>
          <a:prstGeom prst="rect">
            <a:avLst/>
          </a:prstGeom>
        </p:spPr>
      </p:pic>
      <p:pic>
        <p:nvPicPr>
          <p:cNvPr id="18" name="Picture 17"/>
          <p:cNvPicPr>
            <a:picLocks noChangeAspect="1"/>
          </p:cNvPicPr>
          <p:nvPr/>
        </p:nvPicPr>
        <p:blipFill>
          <a:blip r:embed="rId3"/>
          <a:stretch>
            <a:fillRect/>
          </a:stretch>
        </p:blipFill>
        <p:spPr>
          <a:xfrm>
            <a:off x="519005" y="2277394"/>
            <a:ext cx="3884585" cy="3766179"/>
          </a:xfrm>
          <a:prstGeom prst="rect">
            <a:avLst/>
          </a:prstGeom>
        </p:spPr>
      </p:pic>
      <p:sp>
        <p:nvSpPr>
          <p:cNvPr id="2" name="Title 1"/>
          <p:cNvSpPr>
            <a:spLocks noGrp="1"/>
          </p:cNvSpPr>
          <p:nvPr>
            <p:ph type="title"/>
          </p:nvPr>
        </p:nvSpPr>
        <p:spPr/>
        <p:txBody>
          <a:bodyPr/>
          <a:lstStyle/>
          <a:p>
            <a:r>
              <a:rPr lang="en-US" dirty="0"/>
              <a:t>Convolution: Trying every possible match</a:t>
            </a:r>
          </a:p>
        </p:txBody>
      </p:sp>
      <p:grpSp>
        <p:nvGrpSpPr>
          <p:cNvPr id="15" name="Group 14"/>
          <p:cNvGrpSpPr/>
          <p:nvPr/>
        </p:nvGrpSpPr>
        <p:grpSpPr>
          <a:xfrm>
            <a:off x="4647199" y="3877212"/>
            <a:ext cx="477674" cy="502912"/>
            <a:chOff x="4740385" y="3954462"/>
            <a:chExt cx="487252" cy="512996"/>
          </a:xfrm>
        </p:grpSpPr>
        <p:sp>
          <p:nvSpPr>
            <p:cNvPr id="3" name="Oval 2"/>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3" idx="1"/>
              <a:endCxn id="3"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7"/>
              <a:endCxn id="3"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6798201" y="3553282"/>
            <a:ext cx="44820"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rgbClr val="002060"/>
                </a:solidFill>
              </a:rPr>
              <a:t>=</a:t>
            </a:r>
          </a:p>
        </p:txBody>
      </p:sp>
      <p:pic>
        <p:nvPicPr>
          <p:cNvPr id="19" name="Picture 18"/>
          <p:cNvPicPr>
            <a:picLocks noChangeAspect="1"/>
          </p:cNvPicPr>
          <p:nvPr/>
        </p:nvPicPr>
        <p:blipFill>
          <a:blip r:embed="rId4"/>
          <a:stretch>
            <a:fillRect/>
          </a:stretch>
        </p:blipFill>
        <p:spPr>
          <a:xfrm>
            <a:off x="7664744" y="2277393"/>
            <a:ext cx="3871072" cy="3766179"/>
          </a:xfrm>
          <a:prstGeom prst="rect">
            <a:avLst/>
          </a:prstGeom>
        </p:spPr>
      </p:pic>
    </p:spTree>
    <p:extLst>
      <p:ext uri="{BB962C8B-B14F-4D97-AF65-F5344CB8AC3E}">
        <p14:creationId xmlns:p14="http://schemas.microsoft.com/office/powerpoint/2010/main" val="518264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04910" y="1038534"/>
            <a:ext cx="1239664" cy="1202316"/>
          </a:xfrm>
          <a:prstGeom prst="rect">
            <a:avLst/>
          </a:prstGeom>
        </p:spPr>
      </p:pic>
      <p:pic>
        <p:nvPicPr>
          <p:cNvPr id="4" name="Picture 3"/>
          <p:cNvPicPr>
            <a:picLocks noChangeAspect="1"/>
          </p:cNvPicPr>
          <p:nvPr/>
        </p:nvPicPr>
        <p:blipFill>
          <a:blip r:embed="rId3"/>
          <a:stretch>
            <a:fillRect/>
          </a:stretch>
        </p:blipFill>
        <p:spPr>
          <a:xfrm>
            <a:off x="8252985" y="4698935"/>
            <a:ext cx="1876927" cy="1872891"/>
          </a:xfrm>
          <a:prstGeom prst="rect">
            <a:avLst/>
          </a:prstGeom>
        </p:spPr>
      </p:pic>
      <p:pic>
        <p:nvPicPr>
          <p:cNvPr id="6" name="Picture 5"/>
          <p:cNvPicPr>
            <a:picLocks noChangeAspect="1"/>
          </p:cNvPicPr>
          <p:nvPr/>
        </p:nvPicPr>
        <p:blipFill>
          <a:blip r:embed="rId4"/>
          <a:stretch>
            <a:fillRect/>
          </a:stretch>
        </p:blipFill>
        <p:spPr>
          <a:xfrm>
            <a:off x="1933567" y="4735463"/>
            <a:ext cx="1867552" cy="1810627"/>
          </a:xfrm>
          <a:prstGeom prst="rect">
            <a:avLst/>
          </a:prstGeom>
        </p:spPr>
      </p:pic>
      <p:sp>
        <p:nvSpPr>
          <p:cNvPr id="7" name="Oval 6"/>
          <p:cNvSpPr/>
          <p:nvPr/>
        </p:nvSpPr>
        <p:spPr bwMode="auto">
          <a:xfrm>
            <a:off x="3174041" y="3877212"/>
            <a:ext cx="477674" cy="502912"/>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8" name="Straight Connector 7"/>
          <p:cNvCxnSpPr>
            <a:stCxn id="7" idx="1"/>
            <a:endCxn id="7" idx="5"/>
          </p:cNvCxnSpPr>
          <p:nvPr/>
        </p:nvCxnSpPr>
        <p:spPr>
          <a:xfrm>
            <a:off x="3243995" y="3950863"/>
            <a:ext cx="337767" cy="355611"/>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 idx="7"/>
            <a:endCxn id="7" idx="3"/>
          </p:cNvCxnSpPr>
          <p:nvPr/>
        </p:nvCxnSpPr>
        <p:spPr>
          <a:xfrm flipH="1">
            <a:off x="3243995" y="3950863"/>
            <a:ext cx="337767" cy="355611"/>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47605" y="3130192"/>
            <a:ext cx="941245"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rgbClr val="002060"/>
                </a:solidFill>
              </a:rPr>
              <a:t>=</a:t>
            </a:r>
          </a:p>
        </p:txBody>
      </p:sp>
      <p:pic>
        <p:nvPicPr>
          <p:cNvPr id="11" name="Picture 10"/>
          <p:cNvPicPr>
            <a:picLocks noChangeAspect="1"/>
          </p:cNvPicPr>
          <p:nvPr/>
        </p:nvPicPr>
        <p:blipFill>
          <a:blip r:embed="rId5"/>
          <a:stretch>
            <a:fillRect/>
          </a:stretch>
        </p:blipFill>
        <p:spPr>
          <a:xfrm>
            <a:off x="8252986" y="739726"/>
            <a:ext cx="1871870" cy="1821149"/>
          </a:xfrm>
          <a:prstGeom prst="rect">
            <a:avLst/>
          </a:prstGeom>
        </p:spPr>
      </p:pic>
      <p:pic>
        <p:nvPicPr>
          <p:cNvPr id="12" name="Picture 11"/>
          <p:cNvPicPr>
            <a:picLocks noChangeAspect="1"/>
          </p:cNvPicPr>
          <p:nvPr/>
        </p:nvPicPr>
        <p:blipFill>
          <a:blip r:embed="rId6"/>
          <a:stretch>
            <a:fillRect/>
          </a:stretch>
        </p:blipFill>
        <p:spPr>
          <a:xfrm>
            <a:off x="5423681" y="5065363"/>
            <a:ext cx="1239664" cy="1202316"/>
          </a:xfrm>
          <a:prstGeom prst="rect">
            <a:avLst/>
          </a:prstGeom>
        </p:spPr>
      </p:pic>
      <p:pic>
        <p:nvPicPr>
          <p:cNvPr id="13" name="Picture 12"/>
          <p:cNvPicPr>
            <a:picLocks noChangeAspect="1"/>
          </p:cNvPicPr>
          <p:nvPr/>
        </p:nvPicPr>
        <p:blipFill>
          <a:blip r:embed="rId7"/>
          <a:stretch>
            <a:fillRect/>
          </a:stretch>
        </p:blipFill>
        <p:spPr>
          <a:xfrm>
            <a:off x="5423681" y="3055490"/>
            <a:ext cx="1239664" cy="1202316"/>
          </a:xfrm>
          <a:prstGeom prst="rect">
            <a:avLst/>
          </a:prstGeom>
        </p:spPr>
      </p:pic>
      <p:pic>
        <p:nvPicPr>
          <p:cNvPr id="15" name="Picture 14"/>
          <p:cNvPicPr>
            <a:picLocks noChangeAspect="1"/>
          </p:cNvPicPr>
          <p:nvPr/>
        </p:nvPicPr>
        <p:blipFill>
          <a:blip r:embed="rId8"/>
          <a:stretch>
            <a:fillRect/>
          </a:stretch>
        </p:blipFill>
        <p:spPr>
          <a:xfrm>
            <a:off x="8252985" y="2681980"/>
            <a:ext cx="1871871" cy="1867845"/>
          </a:xfrm>
          <a:prstGeom prst="rect">
            <a:avLst/>
          </a:prstGeom>
        </p:spPr>
      </p:pic>
      <p:sp>
        <p:nvSpPr>
          <p:cNvPr id="16" name="TextBox 15"/>
          <p:cNvSpPr txBox="1"/>
          <p:nvPr/>
        </p:nvSpPr>
        <p:spPr>
          <a:xfrm>
            <a:off x="6947605" y="1113236"/>
            <a:ext cx="941245"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rgbClr val="002060"/>
                </a:solidFill>
              </a:rPr>
              <a:t>=</a:t>
            </a:r>
          </a:p>
        </p:txBody>
      </p:sp>
      <p:sp>
        <p:nvSpPr>
          <p:cNvPr id="17" name="TextBox 16"/>
          <p:cNvSpPr txBox="1"/>
          <p:nvPr/>
        </p:nvSpPr>
        <p:spPr>
          <a:xfrm>
            <a:off x="6947605" y="5088658"/>
            <a:ext cx="941245" cy="1104318"/>
          </a:xfrm>
          <a:prstGeom prst="rect">
            <a:avLst/>
          </a:prstGeom>
          <a:noFill/>
        </p:spPr>
        <p:txBody>
          <a:bodyPr wrap="square" lIns="179285" tIns="143428" rIns="179285" bIns="143428" rtlCol="0">
            <a:spAutoFit/>
          </a:bodyPr>
          <a:lstStyle/>
          <a:p>
            <a:pPr>
              <a:lnSpc>
                <a:spcPct val="90000"/>
              </a:lnSpc>
              <a:spcAft>
                <a:spcPts val="588"/>
              </a:spcAft>
            </a:pPr>
            <a:r>
              <a:rPr lang="en-US" sz="5882" dirty="0">
                <a:solidFill>
                  <a:srgbClr val="002060"/>
                </a:solidFill>
              </a:rPr>
              <a:t>=</a:t>
            </a:r>
          </a:p>
        </p:txBody>
      </p:sp>
      <p:pic>
        <p:nvPicPr>
          <p:cNvPr id="18" name="Picture 17"/>
          <p:cNvPicPr>
            <a:picLocks noChangeAspect="1"/>
          </p:cNvPicPr>
          <p:nvPr/>
        </p:nvPicPr>
        <p:blipFill>
          <a:blip r:embed="rId4"/>
          <a:stretch>
            <a:fillRect/>
          </a:stretch>
        </p:blipFill>
        <p:spPr>
          <a:xfrm>
            <a:off x="1912684" y="2738904"/>
            <a:ext cx="1867552" cy="1810627"/>
          </a:xfrm>
          <a:prstGeom prst="rect">
            <a:avLst/>
          </a:prstGeom>
        </p:spPr>
      </p:pic>
      <p:pic>
        <p:nvPicPr>
          <p:cNvPr id="19" name="Picture 18"/>
          <p:cNvPicPr>
            <a:picLocks noChangeAspect="1"/>
          </p:cNvPicPr>
          <p:nvPr/>
        </p:nvPicPr>
        <p:blipFill>
          <a:blip r:embed="rId4"/>
          <a:stretch>
            <a:fillRect/>
          </a:stretch>
        </p:blipFill>
        <p:spPr>
          <a:xfrm>
            <a:off x="1916138" y="721948"/>
            <a:ext cx="1867552" cy="1810627"/>
          </a:xfrm>
          <a:prstGeom prst="rect">
            <a:avLst/>
          </a:prstGeom>
        </p:spPr>
      </p:pic>
      <p:grpSp>
        <p:nvGrpSpPr>
          <p:cNvPr id="22" name="Group 21"/>
          <p:cNvGrpSpPr/>
          <p:nvPr/>
        </p:nvGrpSpPr>
        <p:grpSpPr>
          <a:xfrm>
            <a:off x="4349059" y="1413939"/>
            <a:ext cx="477674" cy="502912"/>
            <a:chOff x="4740385" y="3954462"/>
            <a:chExt cx="487252" cy="512996"/>
          </a:xfrm>
        </p:grpSpPr>
        <p:sp>
          <p:nvSpPr>
            <p:cNvPr id="23" name="Oval 22"/>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4" name="Straight Connector 23"/>
            <p:cNvCxnSpPr>
              <a:stCxn id="23" idx="1"/>
              <a:endCxn id="23"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7"/>
              <a:endCxn id="23"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348391" y="3429000"/>
            <a:ext cx="477674" cy="502912"/>
            <a:chOff x="4740385" y="3954462"/>
            <a:chExt cx="487252" cy="512996"/>
          </a:xfrm>
        </p:grpSpPr>
        <p:sp>
          <p:nvSpPr>
            <p:cNvPr id="27" name="Oval 26"/>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28" name="Straight Connector 27"/>
            <p:cNvCxnSpPr>
              <a:stCxn id="27" idx="1"/>
              <a:endCxn id="27"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7"/>
              <a:endCxn id="27"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348391" y="5391256"/>
            <a:ext cx="477674" cy="502912"/>
            <a:chOff x="4740385" y="3954462"/>
            <a:chExt cx="487252" cy="512996"/>
          </a:xfrm>
        </p:grpSpPr>
        <p:sp>
          <p:nvSpPr>
            <p:cNvPr id="31" name="Oval 30"/>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2" name="Straight Connector 31"/>
            <p:cNvCxnSpPr>
              <a:stCxn id="31" idx="1"/>
              <a:endCxn id="31"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1" idx="7"/>
              <a:endCxn id="31"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bwMode="auto">
          <a:xfrm>
            <a:off x="5404910" y="1038534"/>
            <a:ext cx="1239664" cy="1202316"/>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5" name="Rectangle 34"/>
          <p:cNvSpPr/>
          <p:nvPr/>
        </p:nvSpPr>
        <p:spPr bwMode="auto">
          <a:xfrm>
            <a:off x="5423681" y="3048407"/>
            <a:ext cx="1239664" cy="1202316"/>
          </a:xfrm>
          <a:prstGeom prst="rect">
            <a:avLst/>
          </a:prstGeom>
          <a:noFill/>
          <a:ln w="7620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6" name="Rectangle 35"/>
          <p:cNvSpPr/>
          <p:nvPr/>
        </p:nvSpPr>
        <p:spPr bwMode="auto">
          <a:xfrm>
            <a:off x="5423681" y="5065363"/>
            <a:ext cx="1239664" cy="1202316"/>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6593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One image becomes a stack of filtered images</a:t>
            </a:r>
          </a:p>
        </p:txBody>
      </p:sp>
      <p:pic>
        <p:nvPicPr>
          <p:cNvPr id="5" name="Picture 4"/>
          <p:cNvPicPr>
            <a:picLocks noChangeAspect="1"/>
          </p:cNvPicPr>
          <p:nvPr/>
        </p:nvPicPr>
        <p:blipFill>
          <a:blip r:embed="rId2"/>
          <a:stretch>
            <a:fillRect/>
          </a:stretch>
        </p:blipFill>
        <p:spPr>
          <a:xfrm>
            <a:off x="7963552" y="4664573"/>
            <a:ext cx="1080276" cy="1077954"/>
          </a:xfrm>
          <a:prstGeom prst="rect">
            <a:avLst/>
          </a:prstGeom>
        </p:spPr>
      </p:pic>
      <p:pic>
        <p:nvPicPr>
          <p:cNvPr id="6" name="Picture 5"/>
          <p:cNvPicPr>
            <a:picLocks noChangeAspect="1"/>
          </p:cNvPicPr>
          <p:nvPr/>
        </p:nvPicPr>
        <p:blipFill>
          <a:blip r:embed="rId3"/>
          <a:stretch>
            <a:fillRect/>
          </a:stretch>
        </p:blipFill>
        <p:spPr>
          <a:xfrm>
            <a:off x="5353198" y="2557807"/>
            <a:ext cx="713496" cy="692000"/>
          </a:xfrm>
          <a:prstGeom prst="rect">
            <a:avLst/>
          </a:prstGeom>
        </p:spPr>
      </p:pic>
      <p:pic>
        <p:nvPicPr>
          <p:cNvPr id="12" name="Picture 11"/>
          <p:cNvPicPr>
            <a:picLocks noChangeAspect="1"/>
          </p:cNvPicPr>
          <p:nvPr/>
        </p:nvPicPr>
        <p:blipFill>
          <a:blip r:embed="rId4"/>
          <a:stretch>
            <a:fillRect/>
          </a:stretch>
        </p:blipFill>
        <p:spPr>
          <a:xfrm>
            <a:off x="7963552" y="2385826"/>
            <a:ext cx="1077366" cy="1048173"/>
          </a:xfrm>
          <a:prstGeom prst="rect">
            <a:avLst/>
          </a:prstGeom>
        </p:spPr>
      </p:pic>
      <p:pic>
        <p:nvPicPr>
          <p:cNvPr id="13" name="Picture 12"/>
          <p:cNvPicPr>
            <a:picLocks noChangeAspect="1"/>
          </p:cNvPicPr>
          <p:nvPr/>
        </p:nvPicPr>
        <p:blipFill>
          <a:blip r:embed="rId5"/>
          <a:stretch>
            <a:fillRect/>
          </a:stretch>
        </p:blipFill>
        <p:spPr>
          <a:xfrm>
            <a:off x="5364003" y="4875472"/>
            <a:ext cx="713496" cy="692000"/>
          </a:xfrm>
          <a:prstGeom prst="rect">
            <a:avLst/>
          </a:prstGeom>
        </p:spPr>
      </p:pic>
      <p:pic>
        <p:nvPicPr>
          <p:cNvPr id="14" name="Picture 13"/>
          <p:cNvPicPr>
            <a:picLocks noChangeAspect="1"/>
          </p:cNvPicPr>
          <p:nvPr/>
        </p:nvPicPr>
        <p:blipFill>
          <a:blip r:embed="rId6"/>
          <a:stretch>
            <a:fillRect/>
          </a:stretch>
        </p:blipFill>
        <p:spPr>
          <a:xfrm>
            <a:off x="5364003" y="3718677"/>
            <a:ext cx="713496" cy="692000"/>
          </a:xfrm>
          <a:prstGeom prst="rect">
            <a:avLst/>
          </a:prstGeom>
        </p:spPr>
      </p:pic>
      <p:pic>
        <p:nvPicPr>
          <p:cNvPr id="15" name="Picture 14"/>
          <p:cNvPicPr>
            <a:picLocks noChangeAspect="1"/>
          </p:cNvPicPr>
          <p:nvPr/>
        </p:nvPicPr>
        <p:blipFill>
          <a:blip r:embed="rId7"/>
          <a:stretch>
            <a:fillRect/>
          </a:stretch>
        </p:blipFill>
        <p:spPr>
          <a:xfrm>
            <a:off x="7963551" y="3503702"/>
            <a:ext cx="1077367" cy="1075049"/>
          </a:xfrm>
          <a:prstGeom prst="rect">
            <a:avLst/>
          </a:prstGeom>
        </p:spPr>
      </p:pic>
      <p:pic>
        <p:nvPicPr>
          <p:cNvPr id="18" name="Picture 17"/>
          <p:cNvPicPr>
            <a:picLocks noChangeAspect="1"/>
          </p:cNvPicPr>
          <p:nvPr/>
        </p:nvPicPr>
        <p:blipFill>
          <a:blip r:embed="rId8"/>
          <a:stretch>
            <a:fillRect/>
          </a:stretch>
        </p:blipFill>
        <p:spPr>
          <a:xfrm>
            <a:off x="2257143" y="3536465"/>
            <a:ext cx="1074880" cy="1042117"/>
          </a:xfrm>
          <a:prstGeom prst="rect">
            <a:avLst/>
          </a:prstGeom>
        </p:spPr>
      </p:pic>
      <p:grpSp>
        <p:nvGrpSpPr>
          <p:cNvPr id="21" name="Group 20"/>
          <p:cNvGrpSpPr/>
          <p:nvPr/>
        </p:nvGrpSpPr>
        <p:grpSpPr>
          <a:xfrm>
            <a:off x="4745113" y="3933654"/>
            <a:ext cx="274928" cy="289454"/>
            <a:chOff x="4740385" y="3954462"/>
            <a:chExt cx="487252" cy="512996"/>
          </a:xfrm>
        </p:grpSpPr>
        <p:sp>
          <p:nvSpPr>
            <p:cNvPr id="29" name="Oval 28"/>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0" name="Straight Connector 29"/>
            <p:cNvCxnSpPr>
              <a:stCxn id="29" idx="1"/>
              <a:endCxn id="29"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9" idx="7"/>
              <a:endCxn id="29"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auto">
          <a:xfrm>
            <a:off x="5353198" y="2557807"/>
            <a:ext cx="713496" cy="692000"/>
          </a:xfrm>
          <a:prstGeom prst="rect">
            <a:avLst/>
          </a:prstGeom>
          <a:no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Rectangle 23"/>
          <p:cNvSpPr/>
          <p:nvPr/>
        </p:nvSpPr>
        <p:spPr bwMode="auto">
          <a:xfrm>
            <a:off x="5364003" y="3714601"/>
            <a:ext cx="713496" cy="692000"/>
          </a:xfrm>
          <a:prstGeom prst="rect">
            <a:avLst/>
          </a:prstGeom>
          <a:noFill/>
          <a:ln w="76200">
            <a:solidFill>
              <a:schemeClr val="accent6">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Rectangle 24"/>
          <p:cNvSpPr/>
          <p:nvPr/>
        </p:nvSpPr>
        <p:spPr bwMode="auto">
          <a:xfrm>
            <a:off x="5364003" y="4875472"/>
            <a:ext cx="713496" cy="692000"/>
          </a:xfrm>
          <a:prstGeom prst="rect">
            <a:avLst/>
          </a:prstGeom>
          <a:noFill/>
          <a:ln w="762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5" name="Rectangle 34"/>
          <p:cNvSpPr/>
          <p:nvPr/>
        </p:nvSpPr>
        <p:spPr bwMode="auto">
          <a:xfrm>
            <a:off x="4463758" y="2385826"/>
            <a:ext cx="2091658"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6" name="Straight Arrow Connector 35"/>
          <p:cNvCxnSpPr/>
          <p:nvPr/>
        </p:nvCxnSpPr>
        <p:spPr>
          <a:xfrm>
            <a:off x="3481427" y="4026617"/>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768318" y="4064843"/>
            <a:ext cx="88630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56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a:t>
            </a:r>
          </a:p>
        </p:txBody>
      </p:sp>
      <p:sp>
        <p:nvSpPr>
          <p:cNvPr id="3" name="Text Placeholder 2"/>
          <p:cNvSpPr>
            <a:spLocks noGrp="1"/>
          </p:cNvSpPr>
          <p:nvPr>
            <p:ph type="body" sz="quarter" idx="10"/>
          </p:nvPr>
        </p:nvSpPr>
        <p:spPr>
          <a:xfrm>
            <a:off x="269239" y="1189495"/>
            <a:ext cx="11653523" cy="724143"/>
          </a:xfrm>
        </p:spPr>
        <p:txBody>
          <a:bodyPr/>
          <a:lstStyle/>
          <a:p>
            <a:r>
              <a:rPr lang="en-US" dirty="0"/>
              <a:t>One image becomes a stack of filtered images</a:t>
            </a:r>
          </a:p>
        </p:txBody>
      </p:sp>
      <p:pic>
        <p:nvPicPr>
          <p:cNvPr id="5" name="Picture 4"/>
          <p:cNvPicPr>
            <a:picLocks noChangeAspect="1"/>
          </p:cNvPicPr>
          <p:nvPr/>
        </p:nvPicPr>
        <p:blipFill>
          <a:blip r:embed="rId2"/>
          <a:stretch>
            <a:fillRect/>
          </a:stretch>
        </p:blipFill>
        <p:spPr>
          <a:xfrm>
            <a:off x="7216531" y="4664573"/>
            <a:ext cx="1080276" cy="1077954"/>
          </a:xfrm>
          <a:prstGeom prst="rect">
            <a:avLst/>
          </a:prstGeom>
        </p:spPr>
      </p:pic>
      <p:pic>
        <p:nvPicPr>
          <p:cNvPr id="12" name="Picture 11"/>
          <p:cNvPicPr>
            <a:picLocks noChangeAspect="1"/>
          </p:cNvPicPr>
          <p:nvPr/>
        </p:nvPicPr>
        <p:blipFill>
          <a:blip r:embed="rId3"/>
          <a:stretch>
            <a:fillRect/>
          </a:stretch>
        </p:blipFill>
        <p:spPr>
          <a:xfrm>
            <a:off x="7216531" y="2385826"/>
            <a:ext cx="1077366" cy="1048173"/>
          </a:xfrm>
          <a:prstGeom prst="rect">
            <a:avLst/>
          </a:prstGeom>
        </p:spPr>
      </p:pic>
      <p:pic>
        <p:nvPicPr>
          <p:cNvPr id="15" name="Picture 14"/>
          <p:cNvPicPr>
            <a:picLocks noChangeAspect="1"/>
          </p:cNvPicPr>
          <p:nvPr/>
        </p:nvPicPr>
        <p:blipFill>
          <a:blip r:embed="rId4"/>
          <a:stretch>
            <a:fillRect/>
          </a:stretch>
        </p:blipFill>
        <p:spPr>
          <a:xfrm>
            <a:off x="7216531" y="3503702"/>
            <a:ext cx="1077367" cy="1075049"/>
          </a:xfrm>
          <a:prstGeom prst="rect">
            <a:avLst/>
          </a:prstGeom>
        </p:spPr>
      </p:pic>
      <p:pic>
        <p:nvPicPr>
          <p:cNvPr id="18" name="Picture 17"/>
          <p:cNvPicPr>
            <a:picLocks noChangeAspect="1"/>
          </p:cNvPicPr>
          <p:nvPr/>
        </p:nvPicPr>
        <p:blipFill>
          <a:blip r:embed="rId5"/>
          <a:stretch>
            <a:fillRect/>
          </a:stretch>
        </p:blipFill>
        <p:spPr>
          <a:xfrm>
            <a:off x="2780058" y="3536465"/>
            <a:ext cx="1074880" cy="1042117"/>
          </a:xfrm>
          <a:prstGeom prst="rect">
            <a:avLst/>
          </a:prstGeom>
        </p:spPr>
      </p:pic>
      <p:grpSp>
        <p:nvGrpSpPr>
          <p:cNvPr id="21" name="Group 20"/>
          <p:cNvGrpSpPr/>
          <p:nvPr/>
        </p:nvGrpSpPr>
        <p:grpSpPr>
          <a:xfrm>
            <a:off x="5085991" y="3647403"/>
            <a:ext cx="785903" cy="827426"/>
            <a:chOff x="4740385" y="3954462"/>
            <a:chExt cx="487252" cy="512996"/>
          </a:xfrm>
        </p:grpSpPr>
        <p:sp>
          <p:nvSpPr>
            <p:cNvPr id="29" name="Oval 28"/>
            <p:cNvSpPr/>
            <p:nvPr/>
          </p:nvSpPr>
          <p:spPr bwMode="auto">
            <a:xfrm>
              <a:off x="4740385" y="3954462"/>
              <a:ext cx="487252" cy="512996"/>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30" name="Straight Connector 29"/>
            <p:cNvCxnSpPr>
              <a:stCxn id="29" idx="1"/>
              <a:endCxn id="29" idx="5"/>
            </p:cNvCxnSpPr>
            <p:nvPr/>
          </p:nvCxnSpPr>
          <p:spPr>
            <a:xfrm>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9" idx="7"/>
              <a:endCxn id="29" idx="3"/>
            </p:cNvCxnSpPr>
            <p:nvPr/>
          </p:nvCxnSpPr>
          <p:spPr>
            <a:xfrm flipH="1">
              <a:off x="4811741" y="4029589"/>
              <a:ext cx="344540" cy="362742"/>
            </a:xfrm>
            <a:prstGeom prst="lin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bwMode="auto">
          <a:xfrm>
            <a:off x="4463758" y="2385826"/>
            <a:ext cx="2091658" cy="3500765"/>
          </a:xfrm>
          <a:prstGeom prst="rect">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1705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Shrinking the image stack</a:t>
            </a:r>
          </a:p>
        </p:txBody>
      </p:sp>
      <p:sp>
        <p:nvSpPr>
          <p:cNvPr id="4" name="Text Placeholder 3"/>
          <p:cNvSpPr>
            <a:spLocks noGrp="1"/>
          </p:cNvSpPr>
          <p:nvPr>
            <p:ph type="body" sz="quarter" idx="10"/>
          </p:nvPr>
        </p:nvSpPr>
        <p:spPr>
          <a:xfrm>
            <a:off x="269238" y="1928404"/>
            <a:ext cx="11653523" cy="2715537"/>
          </a:xfrm>
        </p:spPr>
        <p:txBody>
          <a:bodyPr/>
          <a:lstStyle/>
          <a:p>
            <a:pPr marL="728314" indent="-728314">
              <a:buAutoNum type="arabicPeriod"/>
            </a:pPr>
            <a:r>
              <a:rPr lang="en-US" dirty="0"/>
              <a:t>Pick a window size (usually 2 or 3).</a:t>
            </a:r>
          </a:p>
          <a:p>
            <a:pPr marL="728314" indent="-728314">
              <a:buAutoNum type="arabicPeriod"/>
            </a:pPr>
            <a:r>
              <a:rPr lang="en-US" dirty="0"/>
              <a:t>Pick a stride (usually 2).</a:t>
            </a:r>
          </a:p>
          <a:p>
            <a:pPr marL="728314" indent="-728314">
              <a:buAutoNum type="arabicPeriod"/>
            </a:pPr>
            <a:r>
              <a:rPr lang="en-US" dirty="0"/>
              <a:t>Walk your window across your filtered images.</a:t>
            </a:r>
          </a:p>
          <a:p>
            <a:pPr marL="728314" indent="-728314">
              <a:buAutoNum type="arabicPeriod"/>
            </a:pPr>
            <a:r>
              <a:rPr lang="en-US" dirty="0"/>
              <a:t>From each window, take the maximum value.</a:t>
            </a:r>
          </a:p>
        </p:txBody>
      </p:sp>
    </p:spTree>
    <p:extLst>
      <p:ext uri="{BB962C8B-B14F-4D97-AF65-F5344CB8AC3E}">
        <p14:creationId xmlns:p14="http://schemas.microsoft.com/office/powerpoint/2010/main" val="385385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8021201" y="2455435"/>
            <a:ext cx="2482221" cy="2476882"/>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1016259"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3"/>
          </p:cNvCxnSpPr>
          <p:nvPr/>
        </p:nvCxnSpPr>
        <p:spPr>
          <a:xfrm flipV="1">
            <a:off x="2136790" y="1412044"/>
            <a:ext cx="3212189" cy="971127"/>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98805" y="1550192"/>
            <a:ext cx="1239449" cy="90768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905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001328" y="2456990"/>
            <a:ext cx="2502094" cy="2496713"/>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2136790"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3"/>
          </p:cNvCxnSpPr>
          <p:nvPr/>
        </p:nvCxnSpPr>
        <p:spPr>
          <a:xfrm flipV="1">
            <a:off x="3257322" y="1486746"/>
            <a:ext cx="2390466" cy="896425"/>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98805" y="1550192"/>
            <a:ext cx="1911768" cy="90524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23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8038254" y="2455434"/>
            <a:ext cx="2465168" cy="2459867"/>
          </a:xfrm>
          <a:prstGeom prst="rect">
            <a:avLst/>
          </a:prstGeom>
        </p:spPr>
      </p:pic>
      <p:sp>
        <p:nvSpPr>
          <p:cNvPr id="2" name="Title 1"/>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3"/>
          <a:stretch>
            <a:fillRect/>
          </a:stretch>
        </p:blipFill>
        <p:spPr>
          <a:xfrm>
            <a:off x="1016260" y="1860257"/>
            <a:ext cx="3839131" cy="3735103"/>
          </a:xfrm>
          <a:prstGeom prst="rect">
            <a:avLst/>
          </a:prstGeom>
        </p:spPr>
      </p:pic>
      <p:grpSp>
        <p:nvGrpSpPr>
          <p:cNvPr id="16" name="Group 15"/>
          <p:cNvGrpSpPr/>
          <p:nvPr/>
        </p:nvGrpSpPr>
        <p:grpSpPr>
          <a:xfrm>
            <a:off x="3182619" y="1860257"/>
            <a:ext cx="1120531" cy="1045829"/>
            <a:chOff x="1036637" y="1897062"/>
            <a:chExt cx="1676400" cy="1676400"/>
          </a:xfrm>
        </p:grpSpPr>
        <p:sp>
          <p:nvSpPr>
            <p:cNvPr id="6" name="Rectangle 5"/>
            <p:cNvSpPr/>
            <p:nvPr/>
          </p:nvSpPr>
          <p:spPr bwMode="auto">
            <a:xfrm>
              <a:off x="1036637" y="1897062"/>
              <a:ext cx="1676400" cy="1676400"/>
            </a:xfrm>
            <a:prstGeom prst="rect">
              <a:avLst/>
            </a:prstGeom>
            <a:noFill/>
            <a:ln w="762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1036637" y="1897062"/>
              <a:ext cx="1676400" cy="16764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sp>
        <p:nvSpPr>
          <p:cNvPr id="8" name="TextBox 7"/>
          <p:cNvSpPr txBox="1"/>
          <p:nvPr/>
        </p:nvSpPr>
        <p:spPr>
          <a:xfrm>
            <a:off x="5348980" y="934670"/>
            <a:ext cx="158394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maximum</a:t>
            </a:r>
          </a:p>
        </p:txBody>
      </p:sp>
      <p:cxnSp>
        <p:nvCxnSpPr>
          <p:cNvPr id="10" name="Straight Arrow Connector 9"/>
          <p:cNvCxnSpPr>
            <a:stCxn id="7" idx="3"/>
          </p:cNvCxnSpPr>
          <p:nvPr/>
        </p:nvCxnSpPr>
        <p:spPr>
          <a:xfrm flipV="1">
            <a:off x="4303151" y="1486746"/>
            <a:ext cx="1419339" cy="896425"/>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26390" y="1412044"/>
            <a:ext cx="2431203" cy="1043390"/>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55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4F905F903DA648AEC4811F7587571C" ma:contentTypeVersion="6" ma:contentTypeDescription="Create a new document." ma:contentTypeScope="" ma:versionID="b43dbaa47f02624bf92eb1936db1a172">
  <xsd:schema xmlns:xsd="http://www.w3.org/2001/XMLSchema" xmlns:xs="http://www.w3.org/2001/XMLSchema" xmlns:p="http://schemas.microsoft.com/office/2006/metadata/properties" xmlns:ns2="f1f50749-3a34-4dda-8a33-f88951b4c45d" targetNamespace="http://schemas.microsoft.com/office/2006/metadata/properties" ma:root="true" ma:fieldsID="9a0c389ddfecab6bf3389756a216fb9a" ns2:_="">
    <xsd:import namespace="f1f50749-3a34-4dda-8a33-f88951b4c4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f50749-3a34-4dda-8a33-f88951b4c4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E54B9B-D88E-4AD6-BC15-C06B361C35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f50749-3a34-4dda-8a33-f88951b4c4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56E465-AF81-4498-A00C-1BF5F6207B14}">
  <ds:schemaRefs>
    <ds:schemaRef ds:uri="http://schemas.microsoft.com/sharepoint/v3/contenttype/forms"/>
  </ds:schemaRefs>
</ds:datastoreItem>
</file>

<file path=customXml/itemProps3.xml><?xml version="1.0" encoding="utf-8"?>
<ds:datastoreItem xmlns:ds="http://schemas.openxmlformats.org/officeDocument/2006/customXml" ds:itemID="{151350EC-5FAA-41B9-B963-6D47960A95A9}">
  <ds:schemaRef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f1f50749-3a34-4dda-8a33-f88951b4c45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386</TotalTime>
  <Words>2309</Words>
  <Application>Microsoft Macintosh PowerPoint</Application>
  <PresentationFormat>Widescreen</PresentationFormat>
  <Paragraphs>651</Paragraphs>
  <Slides>143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143</vt:i4>
      </vt:variant>
    </vt:vector>
  </HeadingPairs>
  <TitlesOfParts>
    <vt:vector size="152" baseType="lpstr">
      <vt:lpstr>Arial</vt:lpstr>
      <vt:lpstr>Avenir Book</vt:lpstr>
      <vt:lpstr>Calibri</vt:lpstr>
      <vt:lpstr>Calibri Light</vt:lpstr>
      <vt:lpstr>Cambria Math</vt:lpstr>
      <vt:lpstr>Segoe UI</vt:lpstr>
      <vt:lpstr>Times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 </vt:lpstr>
      <vt:lpstr>Gradient descent </vt:lpstr>
      <vt:lpstr>Gradient descent </vt:lpstr>
      <vt:lpstr>Gradient descent </vt:lpstr>
      <vt:lpstr>PowerPoint Presentation</vt:lpstr>
      <vt:lpstr>PowerPoint Presentation</vt:lpstr>
      <vt:lpstr>Learning Rate</vt:lpstr>
      <vt:lpstr>Learning Rate</vt:lpstr>
      <vt:lpstr>PowerPoint Presentation</vt:lpstr>
      <vt:lpstr>Gradient descent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 slides from:</vt:lpstr>
      <vt:lpstr>A toy ConvNet: X’s and O’s</vt:lpstr>
      <vt:lpstr>For example</vt:lpstr>
      <vt:lpstr>Trickier cases</vt:lpstr>
      <vt:lpstr>Deciding is hard</vt:lpstr>
      <vt:lpstr>What computers see</vt:lpstr>
      <vt:lpstr>What computers see</vt:lpstr>
      <vt:lpstr>Computers are literal</vt:lpstr>
      <vt:lpstr>ConvNets match pieces of the image</vt:lpstr>
      <vt:lpstr>Features match pieces of the image</vt:lpstr>
      <vt:lpstr>PowerPoint Presentation</vt:lpstr>
      <vt:lpstr>PowerPoint Presentation</vt:lpstr>
      <vt:lpstr>PowerPoint Presentation</vt:lpstr>
      <vt:lpstr>PowerPoint Presentation</vt:lpstr>
      <vt:lpstr>PowerPoint Presentation</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Filtering: The math behind the match</vt:lpstr>
      <vt:lpstr>Convolution: Trying every possible match</vt:lpstr>
      <vt:lpstr>Convolution: Trying every possible match</vt:lpstr>
      <vt:lpstr>PowerPoint Presentation</vt:lpstr>
      <vt:lpstr>Convolution layer</vt:lpstr>
      <vt:lpstr>Convolution layer</vt:lpstr>
      <vt:lpstr>Pooling: Shrinking the image stack</vt:lpstr>
      <vt:lpstr>Pooling</vt:lpstr>
      <vt:lpstr>Pooling</vt:lpstr>
      <vt:lpstr>Pooling</vt:lpstr>
      <vt:lpstr>Pooling</vt:lpstr>
      <vt:lpstr>Pooling</vt:lpstr>
      <vt:lpstr>Pooling</vt:lpstr>
      <vt:lpstr>PowerPoint Presentation</vt:lpstr>
      <vt:lpstr>Pooling layer</vt:lpstr>
      <vt:lpstr>Normalization</vt:lpstr>
      <vt:lpstr>Rectified Linear Units (ReLUs)</vt:lpstr>
      <vt:lpstr>Rectified Linear Units (ReLUs)</vt:lpstr>
      <vt:lpstr>Rectified Linear Units (ReLUs)</vt:lpstr>
      <vt:lpstr>Rectified Linear Units (ReLUs)</vt:lpstr>
      <vt:lpstr>ReLU layer</vt:lpstr>
      <vt:lpstr>Layers get stacked</vt:lpstr>
      <vt:lpstr>Deep stacking</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Fully connected layer</vt:lpstr>
      <vt:lpstr>Putting it all together</vt:lpstr>
      <vt:lpstr>Learning</vt:lpstr>
      <vt:lpstr>Backprop</vt:lpstr>
      <vt:lpstr>Backprop</vt:lpstr>
      <vt:lpstr>Backprop</vt:lpstr>
      <vt:lpstr>Backprop</vt:lpstr>
      <vt:lpstr>Backprop</vt:lpstr>
      <vt:lpstr>Backprop</vt:lpstr>
      <vt:lpstr>Gradient descent </vt:lpstr>
      <vt:lpstr>CNN slides from:</vt:lpstr>
      <vt:lpstr>Difficulties with real data</vt:lpstr>
      <vt:lpstr>PowerPoint Presentation</vt:lpstr>
      <vt:lpstr>ML Workflow</vt:lpstr>
      <vt:lpstr>Cloud Architecture</vt:lpstr>
      <vt:lpstr>Alternative Cloud Architecture</vt:lpstr>
      <vt:lpstr>Examples</vt:lpstr>
      <vt:lpstr>PowerPoint Presentation</vt:lpstr>
      <vt:lpstr>Resources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Rivindu Weerasekera</dc:creator>
  <cp:lastModifiedBy>Rivindu Weerasekera</cp:lastModifiedBy>
  <cp:revision>6</cp:revision>
  <dcterms:created xsi:type="dcterms:W3CDTF">2019-07-26T22:45:17Z</dcterms:created>
  <dcterms:modified xsi:type="dcterms:W3CDTF">2019-07-27T08:21:17Z</dcterms:modified>
</cp:coreProperties>
</file>